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874" r:id="rId1"/>
  </p:sldMasterIdLst>
  <p:notesMasterIdLst>
    <p:notesMasterId r:id="rId18"/>
  </p:notesMasterIdLst>
  <p:sldIdLst>
    <p:sldId id="256" r:id="rId2"/>
    <p:sldId id="258" r:id="rId3"/>
    <p:sldId id="259" r:id="rId4"/>
    <p:sldId id="262" r:id="rId5"/>
    <p:sldId id="263" r:id="rId6"/>
    <p:sldId id="309" r:id="rId7"/>
    <p:sldId id="310" r:id="rId8"/>
    <p:sldId id="317" r:id="rId9"/>
    <p:sldId id="318" r:id="rId10"/>
    <p:sldId id="320" r:id="rId11"/>
    <p:sldId id="264" r:id="rId12"/>
    <p:sldId id="313" r:id="rId13"/>
    <p:sldId id="261" r:id="rId14"/>
    <p:sldId id="274" r:id="rId15"/>
    <p:sldId id="277" r:id="rId16"/>
    <p:sldId id="319" r:id="rId17"/>
  </p:sldIdLst>
  <p:sldSz cx="9144000" cy="5143500" type="screen16x9"/>
  <p:notesSz cx="6858000" cy="9144000"/>
  <p:embeddedFontLst>
    <p:embeddedFont>
      <p:font typeface="Gill Sans MT" panose="020B0502020104020203" pitchFamily="34" charset="77"/>
      <p:regular r:id="rId19"/>
      <p:bold r:id="rId20"/>
      <p:italic r:id="rId21"/>
      <p:boldItalic r:id="rId22"/>
    </p:embeddedFont>
    <p:embeddedFont>
      <p:font typeface="Poppins SemiBold" panose="020B0604020202020204" pitchFamily="34" charset="0"/>
      <p:regular r:id="rId23"/>
      <p:bold r:id="rId24"/>
      <p:italic r:id="rId25"/>
      <p:boldItalic r:id="rId26"/>
    </p:embeddedFont>
    <p:embeddedFont>
      <p:font typeface="Tw Cen MT" panose="020B0602020104020603" pitchFamily="34" charset="77"/>
      <p:regular r:id="rId27"/>
      <p:bold r:id="rId28"/>
      <p:italic r:id="rId29"/>
      <p:bold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B5E82F-FAF8-4ED6-838E-64C89C5F48D7}">
  <a:tblStyle styleId="{85B5E82F-FAF8-4ED6-838E-64C89C5F48D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6"/>
    <p:restoredTop sz="94609"/>
  </p:normalViewPr>
  <p:slideViewPr>
    <p:cSldViewPr snapToGrid="0">
      <p:cViewPr varScale="1">
        <p:scale>
          <a:sx n="120" d="100"/>
          <a:sy n="120" d="100"/>
        </p:scale>
        <p:origin x="192" y="480"/>
      </p:cViewPr>
      <p:guideLst/>
    </p:cSldViewPr>
  </p:slideViewPr>
  <p:outlineViewPr>
    <p:cViewPr>
      <p:scale>
        <a:sx n="33" d="100"/>
        <a:sy n="33" d="100"/>
      </p:scale>
      <p:origin x="0" y="-21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1AC39CE7-7CBD-A1B2-9D9E-BD8C3F9D0007}"/>
            </a:ext>
          </a:extLst>
        </p:cNvPr>
        <p:cNvGrpSpPr/>
        <p:nvPr/>
      </p:nvGrpSpPr>
      <p:grpSpPr>
        <a:xfrm>
          <a:off x="0" y="0"/>
          <a:ext cx="0" cy="0"/>
          <a:chOff x="0" y="0"/>
          <a:chExt cx="0" cy="0"/>
        </a:xfrm>
      </p:grpSpPr>
      <p:sp>
        <p:nvSpPr>
          <p:cNvPr id="394" name="Google Shape;394;g1196d4d0dd9_0_58:notes">
            <a:extLst>
              <a:ext uri="{FF2B5EF4-FFF2-40B4-BE49-F238E27FC236}">
                <a16:creationId xmlns:a16="http://schemas.microsoft.com/office/drawing/2014/main" id="{DB3EC18E-7EEE-5355-710C-8E88A6F542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196d4d0dd9_0_58:notes">
            <a:extLst>
              <a:ext uri="{FF2B5EF4-FFF2-40B4-BE49-F238E27FC236}">
                <a16:creationId xmlns:a16="http://schemas.microsoft.com/office/drawing/2014/main" id="{93ADABC9-95E6-596B-09EB-F7D84E4916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682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d20c5dacb7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d20c5dacb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a:extLst>
            <a:ext uri="{FF2B5EF4-FFF2-40B4-BE49-F238E27FC236}">
              <a16:creationId xmlns:a16="http://schemas.microsoft.com/office/drawing/2014/main" id="{FB09C99E-A7B6-5D73-4545-7D2D687FE277}"/>
            </a:ext>
          </a:extLst>
        </p:cNvPr>
        <p:cNvGrpSpPr/>
        <p:nvPr/>
      </p:nvGrpSpPr>
      <p:grpSpPr>
        <a:xfrm>
          <a:off x="0" y="0"/>
          <a:ext cx="0" cy="0"/>
          <a:chOff x="0" y="0"/>
          <a:chExt cx="0" cy="0"/>
        </a:xfrm>
      </p:grpSpPr>
      <p:sp>
        <p:nvSpPr>
          <p:cNvPr id="405" name="Google Shape;405;gd20c5dacb7_0_73:notes">
            <a:extLst>
              <a:ext uri="{FF2B5EF4-FFF2-40B4-BE49-F238E27FC236}">
                <a16:creationId xmlns:a16="http://schemas.microsoft.com/office/drawing/2014/main" id="{292BB9C0-AC6C-26E7-B2C9-D853BF2FBE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d20c5dacb7_0_73:notes">
            <a:extLst>
              <a:ext uri="{FF2B5EF4-FFF2-40B4-BE49-F238E27FC236}">
                <a16:creationId xmlns:a16="http://schemas.microsoft.com/office/drawing/2014/main" id="{A6CB41E4-9B98-97C8-66CC-ABA852A7A7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2730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196d4d0dd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196d4d0dd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1196d4d0dd9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1196d4d0dd9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1196d4d0dd9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1196d4d0dd9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a:extLst>
            <a:ext uri="{FF2B5EF4-FFF2-40B4-BE49-F238E27FC236}">
              <a16:creationId xmlns:a16="http://schemas.microsoft.com/office/drawing/2014/main" id="{FEC9778F-43F2-6134-F303-9BE8F292BDC4}"/>
            </a:ext>
          </a:extLst>
        </p:cNvPr>
        <p:cNvGrpSpPr/>
        <p:nvPr/>
      </p:nvGrpSpPr>
      <p:grpSpPr>
        <a:xfrm>
          <a:off x="0" y="0"/>
          <a:ext cx="0" cy="0"/>
          <a:chOff x="0" y="0"/>
          <a:chExt cx="0" cy="0"/>
        </a:xfrm>
      </p:grpSpPr>
      <p:sp>
        <p:nvSpPr>
          <p:cNvPr id="405" name="Google Shape;405;gd20c5dacb7_0_73:notes">
            <a:extLst>
              <a:ext uri="{FF2B5EF4-FFF2-40B4-BE49-F238E27FC236}">
                <a16:creationId xmlns:a16="http://schemas.microsoft.com/office/drawing/2014/main" id="{B9CFA2B2-9BE8-26A1-C6E3-66AA70C29C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d20c5dacb7_0_73:notes">
            <a:extLst>
              <a:ext uri="{FF2B5EF4-FFF2-40B4-BE49-F238E27FC236}">
                <a16:creationId xmlns:a16="http://schemas.microsoft.com/office/drawing/2014/main" id="{7DD4E5DC-CE23-C759-EA61-4A3971C61E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5359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d20c5dacb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d20c5dacb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19685e331d_0_17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19685e331d_0_17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19685e331d_0_177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19685e331d_0_17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196d4d0dd9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196d4d0dd9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4A1CAFB8-3747-1E96-D8FF-04BAA0DFDA5A}"/>
            </a:ext>
          </a:extLst>
        </p:cNvPr>
        <p:cNvGrpSpPr/>
        <p:nvPr/>
      </p:nvGrpSpPr>
      <p:grpSpPr>
        <a:xfrm>
          <a:off x="0" y="0"/>
          <a:ext cx="0" cy="0"/>
          <a:chOff x="0" y="0"/>
          <a:chExt cx="0" cy="0"/>
        </a:xfrm>
      </p:grpSpPr>
      <p:sp>
        <p:nvSpPr>
          <p:cNvPr id="394" name="Google Shape;394;g1196d4d0dd9_0_58:notes">
            <a:extLst>
              <a:ext uri="{FF2B5EF4-FFF2-40B4-BE49-F238E27FC236}">
                <a16:creationId xmlns:a16="http://schemas.microsoft.com/office/drawing/2014/main" id="{31D40A49-2CA3-901E-36E0-CF72E7B974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196d4d0dd9_0_58:notes">
            <a:extLst>
              <a:ext uri="{FF2B5EF4-FFF2-40B4-BE49-F238E27FC236}">
                <a16:creationId xmlns:a16="http://schemas.microsoft.com/office/drawing/2014/main" id="{E1FE4EDC-1033-6F16-353A-42AFC2BDED5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8259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CB3DBAF3-F2F5-6646-4766-6B288B82C5C3}"/>
            </a:ext>
          </a:extLst>
        </p:cNvPr>
        <p:cNvGrpSpPr/>
        <p:nvPr/>
      </p:nvGrpSpPr>
      <p:grpSpPr>
        <a:xfrm>
          <a:off x="0" y="0"/>
          <a:ext cx="0" cy="0"/>
          <a:chOff x="0" y="0"/>
          <a:chExt cx="0" cy="0"/>
        </a:xfrm>
      </p:grpSpPr>
      <p:sp>
        <p:nvSpPr>
          <p:cNvPr id="394" name="Google Shape;394;g1196d4d0dd9_0_58:notes">
            <a:extLst>
              <a:ext uri="{FF2B5EF4-FFF2-40B4-BE49-F238E27FC236}">
                <a16:creationId xmlns:a16="http://schemas.microsoft.com/office/drawing/2014/main" id="{1243E89B-3BDC-CBFD-211F-9D4E73F48D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196d4d0dd9_0_58:notes">
            <a:extLst>
              <a:ext uri="{FF2B5EF4-FFF2-40B4-BE49-F238E27FC236}">
                <a16:creationId xmlns:a16="http://schemas.microsoft.com/office/drawing/2014/main" id="{26D4C7FE-6A20-20DC-0FA1-5B8290C34F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9035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76C6CBD8-B71D-8FEF-3AC7-F79DF6A68E49}"/>
            </a:ext>
          </a:extLst>
        </p:cNvPr>
        <p:cNvGrpSpPr/>
        <p:nvPr/>
      </p:nvGrpSpPr>
      <p:grpSpPr>
        <a:xfrm>
          <a:off x="0" y="0"/>
          <a:ext cx="0" cy="0"/>
          <a:chOff x="0" y="0"/>
          <a:chExt cx="0" cy="0"/>
        </a:xfrm>
      </p:grpSpPr>
      <p:sp>
        <p:nvSpPr>
          <p:cNvPr id="394" name="Google Shape;394;g1196d4d0dd9_0_58:notes">
            <a:extLst>
              <a:ext uri="{FF2B5EF4-FFF2-40B4-BE49-F238E27FC236}">
                <a16:creationId xmlns:a16="http://schemas.microsoft.com/office/drawing/2014/main" id="{0A64F0F5-CB23-B1A7-D93C-547D237DAA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196d4d0dd9_0_58:notes">
            <a:extLst>
              <a:ext uri="{FF2B5EF4-FFF2-40B4-BE49-F238E27FC236}">
                <a16:creationId xmlns:a16="http://schemas.microsoft.com/office/drawing/2014/main" id="{84791F5A-A7A7-7816-D165-E0D0051FF6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474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a:extLst>
            <a:ext uri="{FF2B5EF4-FFF2-40B4-BE49-F238E27FC236}">
              <a16:creationId xmlns:a16="http://schemas.microsoft.com/office/drawing/2014/main" id="{B78B26DB-D781-E347-17D5-2D4B231C8228}"/>
            </a:ext>
          </a:extLst>
        </p:cNvPr>
        <p:cNvGrpSpPr/>
        <p:nvPr/>
      </p:nvGrpSpPr>
      <p:grpSpPr>
        <a:xfrm>
          <a:off x="0" y="0"/>
          <a:ext cx="0" cy="0"/>
          <a:chOff x="0" y="0"/>
          <a:chExt cx="0" cy="0"/>
        </a:xfrm>
      </p:grpSpPr>
      <p:sp>
        <p:nvSpPr>
          <p:cNvPr id="394" name="Google Shape;394;g1196d4d0dd9_0_58:notes">
            <a:extLst>
              <a:ext uri="{FF2B5EF4-FFF2-40B4-BE49-F238E27FC236}">
                <a16:creationId xmlns:a16="http://schemas.microsoft.com/office/drawing/2014/main" id="{FAA05C3B-B854-77BC-7D1B-EC1C1ADE4E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196d4d0dd9_0_58:notes">
            <a:extLst>
              <a:ext uri="{FF2B5EF4-FFF2-40B4-BE49-F238E27FC236}">
                <a16:creationId xmlns:a16="http://schemas.microsoft.com/office/drawing/2014/main" id="{FCF7DEB9-6652-8C63-E017-65347CE1132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4430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WBC 2024</a:t>
            </a:r>
          </a:p>
        </p:txBody>
      </p:sp>
      <p:sp>
        <p:nvSpPr>
          <p:cNvPr id="6" name="Slide Number Placeholder 5"/>
          <p:cNvSpPr>
            <a:spLocks noGrp="1"/>
          </p:cNvSpPr>
          <p:nvPr>
            <p:ph type="sldNum" sz="quarter" idx="12"/>
          </p:nvPr>
        </p:nvSpPr>
        <p:spPr/>
        <p:txBody>
          <a:bodyPr/>
          <a:lstStyle/>
          <a:p>
            <a:fld id="{6B9A1681-DFE5-794B-BC0D-412FAF3780E3}" type="slidenum">
              <a:rPr lang="en-US" smtClean="0"/>
              <a:t>‹#›</a:t>
            </a:fld>
            <a:endParaRPr lang="en-US"/>
          </a:p>
        </p:txBody>
      </p:sp>
    </p:spTree>
    <p:extLst>
      <p:ext uri="{BB962C8B-B14F-4D97-AF65-F5344CB8AC3E}">
        <p14:creationId xmlns:p14="http://schemas.microsoft.com/office/powerpoint/2010/main" val="1356942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WBC 2024</a:t>
            </a:r>
          </a:p>
        </p:txBody>
      </p:sp>
      <p:sp>
        <p:nvSpPr>
          <p:cNvPr id="7" name="Slide Number Placeholder 6"/>
          <p:cNvSpPr>
            <a:spLocks noGrp="1"/>
          </p:cNvSpPr>
          <p:nvPr>
            <p:ph type="sldNum" sz="quarter" idx="12"/>
          </p:nvPr>
        </p:nvSpPr>
        <p:spPr/>
        <p:txBody>
          <a:bodyPr/>
          <a:lstStyle/>
          <a:p>
            <a:fld id="{6B9A1681-DFE5-794B-BC0D-412FAF3780E3}" type="slidenum">
              <a:rPr lang="en-US" smtClean="0"/>
              <a:t>‹#›</a:t>
            </a:fld>
            <a:endParaRPr lang="en-US"/>
          </a:p>
        </p:txBody>
      </p:sp>
    </p:spTree>
    <p:extLst>
      <p:ext uri="{BB962C8B-B14F-4D97-AF65-F5344CB8AC3E}">
        <p14:creationId xmlns:p14="http://schemas.microsoft.com/office/powerpoint/2010/main" val="18512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WBC 2024</a:t>
            </a:r>
          </a:p>
        </p:txBody>
      </p:sp>
      <p:sp>
        <p:nvSpPr>
          <p:cNvPr id="7" name="Slide Number Placeholder 6"/>
          <p:cNvSpPr>
            <a:spLocks noGrp="1"/>
          </p:cNvSpPr>
          <p:nvPr>
            <p:ph type="sldNum" sz="quarter" idx="12"/>
          </p:nvPr>
        </p:nvSpPr>
        <p:spPr/>
        <p:txBody>
          <a:bodyPr/>
          <a:lstStyle/>
          <a:p>
            <a:fld id="{6B9A1681-DFE5-794B-BC0D-412FAF3780E3}" type="slidenum">
              <a:rPr lang="en-US" smtClean="0"/>
              <a:t>‹#›</a:t>
            </a:fld>
            <a:endParaRPr lang="en-US"/>
          </a:p>
        </p:txBody>
      </p:sp>
    </p:spTree>
    <p:extLst>
      <p:ext uri="{BB962C8B-B14F-4D97-AF65-F5344CB8AC3E}">
        <p14:creationId xmlns:p14="http://schemas.microsoft.com/office/powerpoint/2010/main" val="3939522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WBC 2024</a:t>
            </a:r>
          </a:p>
        </p:txBody>
      </p:sp>
      <p:sp>
        <p:nvSpPr>
          <p:cNvPr id="7" name="Slide Number Placeholder 6"/>
          <p:cNvSpPr>
            <a:spLocks noGrp="1"/>
          </p:cNvSpPr>
          <p:nvPr>
            <p:ph type="sldNum" sz="quarter" idx="12"/>
          </p:nvPr>
        </p:nvSpPr>
        <p:spPr/>
        <p:txBody>
          <a:bodyPr/>
          <a:lstStyle/>
          <a:p>
            <a:fld id="{6B9A1681-DFE5-794B-BC0D-412FAF3780E3}" type="slidenum">
              <a:rPr lang="en-US" smtClean="0"/>
              <a:t>‹#›</a:t>
            </a:fld>
            <a:endParaRPr lang="en-US"/>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695821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WBC 2024</a:t>
            </a:r>
          </a:p>
        </p:txBody>
      </p:sp>
      <p:sp>
        <p:nvSpPr>
          <p:cNvPr id="7" name="Slide Number Placeholder 6"/>
          <p:cNvSpPr>
            <a:spLocks noGrp="1"/>
          </p:cNvSpPr>
          <p:nvPr>
            <p:ph type="sldNum" sz="quarter" idx="12"/>
          </p:nvPr>
        </p:nvSpPr>
        <p:spPr/>
        <p:txBody>
          <a:bodyPr/>
          <a:lstStyle/>
          <a:p>
            <a:fld id="{6B9A1681-DFE5-794B-BC0D-412FAF3780E3}" type="slidenum">
              <a:rPr lang="en-US" smtClean="0"/>
              <a:t>‹#›</a:t>
            </a:fld>
            <a:endParaRPr lang="en-US"/>
          </a:p>
        </p:txBody>
      </p:sp>
    </p:spTree>
    <p:extLst>
      <p:ext uri="{BB962C8B-B14F-4D97-AF65-F5344CB8AC3E}">
        <p14:creationId xmlns:p14="http://schemas.microsoft.com/office/powerpoint/2010/main" val="592769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WBC 2024</a:t>
            </a:r>
          </a:p>
        </p:txBody>
      </p:sp>
      <p:sp>
        <p:nvSpPr>
          <p:cNvPr id="5" name="Slide Number Placeholder 4"/>
          <p:cNvSpPr>
            <a:spLocks noGrp="1"/>
          </p:cNvSpPr>
          <p:nvPr>
            <p:ph type="sldNum" sz="quarter" idx="12"/>
          </p:nvPr>
        </p:nvSpPr>
        <p:spPr/>
        <p:txBody>
          <a:bodyPr/>
          <a:lstStyle/>
          <a:p>
            <a:fld id="{6B9A1681-DFE5-794B-BC0D-412FAF3780E3}" type="slidenum">
              <a:rPr lang="en-US" smtClean="0"/>
              <a:t>‹#›</a:t>
            </a:fld>
            <a:endParaRPr lang="en-US"/>
          </a:p>
        </p:txBody>
      </p:sp>
    </p:spTree>
    <p:extLst>
      <p:ext uri="{BB962C8B-B14F-4D97-AF65-F5344CB8AC3E}">
        <p14:creationId xmlns:p14="http://schemas.microsoft.com/office/powerpoint/2010/main" val="1344076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WBC 2024</a:t>
            </a:r>
          </a:p>
        </p:txBody>
      </p:sp>
      <p:sp>
        <p:nvSpPr>
          <p:cNvPr id="5" name="Slide Number Placeholder 4"/>
          <p:cNvSpPr>
            <a:spLocks noGrp="1"/>
          </p:cNvSpPr>
          <p:nvPr>
            <p:ph type="sldNum" sz="quarter" idx="12"/>
          </p:nvPr>
        </p:nvSpPr>
        <p:spPr/>
        <p:txBody>
          <a:bodyPr/>
          <a:lstStyle/>
          <a:p>
            <a:fld id="{6B9A1681-DFE5-794B-BC0D-412FAF3780E3}" type="slidenum">
              <a:rPr lang="en-US" smtClean="0"/>
              <a:t>‹#›</a:t>
            </a:fld>
            <a:endParaRPr lang="en-US"/>
          </a:p>
        </p:txBody>
      </p:sp>
    </p:spTree>
    <p:extLst>
      <p:ext uri="{BB962C8B-B14F-4D97-AF65-F5344CB8AC3E}">
        <p14:creationId xmlns:p14="http://schemas.microsoft.com/office/powerpoint/2010/main" val="1503989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WBC 2024</a:t>
            </a:r>
          </a:p>
        </p:txBody>
      </p:sp>
      <p:sp>
        <p:nvSpPr>
          <p:cNvPr id="6" name="Slide Number Placeholder 5"/>
          <p:cNvSpPr>
            <a:spLocks noGrp="1"/>
          </p:cNvSpPr>
          <p:nvPr>
            <p:ph type="sldNum" sz="quarter" idx="12"/>
          </p:nvPr>
        </p:nvSpPr>
        <p:spPr/>
        <p:txBody>
          <a:bodyPr/>
          <a:lstStyle/>
          <a:p>
            <a:fld id="{6B9A1681-DFE5-794B-BC0D-412FAF3780E3}" type="slidenum">
              <a:rPr lang="en-US" smtClean="0"/>
              <a:t>‹#›</a:t>
            </a:fld>
            <a:endParaRPr lang="en-US"/>
          </a:p>
        </p:txBody>
      </p:sp>
    </p:spTree>
    <p:extLst>
      <p:ext uri="{BB962C8B-B14F-4D97-AF65-F5344CB8AC3E}">
        <p14:creationId xmlns:p14="http://schemas.microsoft.com/office/powerpoint/2010/main" val="1274880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WBC 2024</a:t>
            </a:r>
          </a:p>
        </p:txBody>
      </p:sp>
      <p:sp>
        <p:nvSpPr>
          <p:cNvPr id="6" name="Slide Number Placeholder 5"/>
          <p:cNvSpPr>
            <a:spLocks noGrp="1"/>
          </p:cNvSpPr>
          <p:nvPr>
            <p:ph type="sldNum" sz="quarter" idx="12"/>
          </p:nvPr>
        </p:nvSpPr>
        <p:spPr/>
        <p:txBody>
          <a:bodyPr/>
          <a:lstStyle/>
          <a:p>
            <a:fld id="{6B9A1681-DFE5-794B-BC0D-412FAF3780E3}" type="slidenum">
              <a:rPr lang="en-US" smtClean="0"/>
              <a:t>‹#›</a:t>
            </a:fld>
            <a:endParaRPr lang="en-US"/>
          </a:p>
        </p:txBody>
      </p:sp>
    </p:spTree>
    <p:extLst>
      <p:ext uri="{BB962C8B-B14F-4D97-AF65-F5344CB8AC3E}">
        <p14:creationId xmlns:p14="http://schemas.microsoft.com/office/powerpoint/2010/main" val="3255600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1337999" y="1010498"/>
            <a:ext cx="6468000" cy="184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2464116" y="3184649"/>
            <a:ext cx="4213200" cy="330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713075" y="4616554"/>
            <a:ext cx="455700" cy="3075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4" name="Google Shape;14;p2"/>
          <p:cNvSpPr txBox="1">
            <a:spLocks noGrp="1"/>
          </p:cNvSpPr>
          <p:nvPr>
            <p:ph type="subTitle" idx="2" hasCustomPrompt="1"/>
          </p:nvPr>
        </p:nvSpPr>
        <p:spPr>
          <a:xfrm>
            <a:off x="3331775" y="4623854"/>
            <a:ext cx="2480400" cy="30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r>
              <a:rPr lang="en-US" dirty="0"/>
              <a:t>WBC Performance &amp; wellbeing</a:t>
            </a:r>
            <a:endParaRPr dirty="0"/>
          </a:p>
        </p:txBody>
      </p:sp>
      <p:sp>
        <p:nvSpPr>
          <p:cNvPr id="15" name="Google Shape;15;p2"/>
          <p:cNvSpPr txBox="1">
            <a:spLocks noGrp="1"/>
          </p:cNvSpPr>
          <p:nvPr>
            <p:ph type="subTitle" idx="3" hasCustomPrompt="1"/>
          </p:nvPr>
        </p:nvSpPr>
        <p:spPr>
          <a:xfrm>
            <a:off x="7332925" y="4623854"/>
            <a:ext cx="1098000" cy="307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r>
              <a:rPr lang="en-US" dirty="0"/>
              <a:t>2024</a:t>
            </a:r>
            <a:endParaRPr dirty="0"/>
          </a:p>
        </p:txBody>
      </p:sp>
    </p:spTree>
    <p:extLst>
      <p:ext uri="{BB962C8B-B14F-4D97-AF65-F5344CB8AC3E}">
        <p14:creationId xmlns:p14="http://schemas.microsoft.com/office/powerpoint/2010/main" val="2268048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4"/>
        <p:cNvGrpSpPr/>
        <p:nvPr/>
      </p:nvGrpSpPr>
      <p:grpSpPr>
        <a:xfrm>
          <a:off x="0" y="0"/>
          <a:ext cx="0" cy="0"/>
          <a:chOff x="0" y="0"/>
          <a:chExt cx="0" cy="0"/>
        </a:xfrm>
      </p:grpSpPr>
      <p:sp>
        <p:nvSpPr>
          <p:cNvPr id="95" name="Google Shape;95;p13"/>
          <p:cNvSpPr txBox="1">
            <a:spLocks noGrp="1"/>
          </p:cNvSpPr>
          <p:nvPr>
            <p:ph type="sldNum" idx="12"/>
          </p:nvPr>
        </p:nvSpPr>
        <p:spPr>
          <a:xfrm>
            <a:off x="713075" y="4616554"/>
            <a:ext cx="455700" cy="307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96" name="Google Shape;96;p13"/>
          <p:cNvSpPr txBox="1">
            <a:spLocks noGrp="1"/>
          </p:cNvSpPr>
          <p:nvPr>
            <p:ph type="title"/>
          </p:nvPr>
        </p:nvSpPr>
        <p:spPr>
          <a:xfrm>
            <a:off x="743864" y="3002206"/>
            <a:ext cx="1801800" cy="54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7" name="Google Shape;97;p13"/>
          <p:cNvSpPr txBox="1">
            <a:spLocks noGrp="1"/>
          </p:cNvSpPr>
          <p:nvPr>
            <p:ph type="subTitle" idx="1"/>
          </p:nvPr>
        </p:nvSpPr>
        <p:spPr>
          <a:xfrm>
            <a:off x="743864" y="3608820"/>
            <a:ext cx="1801800" cy="54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 name="Google Shape;98;p13"/>
          <p:cNvSpPr txBox="1">
            <a:spLocks noGrp="1"/>
          </p:cNvSpPr>
          <p:nvPr>
            <p:ph type="title" idx="2" hasCustomPrompt="1"/>
          </p:nvPr>
        </p:nvSpPr>
        <p:spPr>
          <a:xfrm>
            <a:off x="1312814" y="2236611"/>
            <a:ext cx="663900" cy="45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99" name="Google Shape;99;p13"/>
          <p:cNvSpPr txBox="1">
            <a:spLocks noGrp="1"/>
          </p:cNvSpPr>
          <p:nvPr>
            <p:ph type="title" idx="3"/>
          </p:nvPr>
        </p:nvSpPr>
        <p:spPr>
          <a:xfrm>
            <a:off x="2693535" y="3002206"/>
            <a:ext cx="1801800" cy="54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0" name="Google Shape;100;p13"/>
          <p:cNvSpPr txBox="1">
            <a:spLocks noGrp="1"/>
          </p:cNvSpPr>
          <p:nvPr>
            <p:ph type="subTitle" idx="4"/>
          </p:nvPr>
        </p:nvSpPr>
        <p:spPr>
          <a:xfrm>
            <a:off x="2693535" y="3608820"/>
            <a:ext cx="1801800" cy="54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3"/>
          <p:cNvSpPr txBox="1">
            <a:spLocks noGrp="1"/>
          </p:cNvSpPr>
          <p:nvPr>
            <p:ph type="title" idx="5" hasCustomPrompt="1"/>
          </p:nvPr>
        </p:nvSpPr>
        <p:spPr>
          <a:xfrm>
            <a:off x="3262485" y="2236761"/>
            <a:ext cx="6639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02" name="Google Shape;102;p13"/>
          <p:cNvSpPr txBox="1">
            <a:spLocks noGrp="1"/>
          </p:cNvSpPr>
          <p:nvPr>
            <p:ph type="title" idx="6"/>
          </p:nvPr>
        </p:nvSpPr>
        <p:spPr>
          <a:xfrm>
            <a:off x="4643207" y="3002206"/>
            <a:ext cx="1801800" cy="54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3" name="Google Shape;103;p13"/>
          <p:cNvSpPr txBox="1">
            <a:spLocks noGrp="1"/>
          </p:cNvSpPr>
          <p:nvPr>
            <p:ph type="subTitle" idx="7"/>
          </p:nvPr>
        </p:nvSpPr>
        <p:spPr>
          <a:xfrm>
            <a:off x="4643207" y="3608820"/>
            <a:ext cx="1801800" cy="54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3"/>
          <p:cNvSpPr txBox="1">
            <a:spLocks noGrp="1"/>
          </p:cNvSpPr>
          <p:nvPr>
            <p:ph type="title" idx="8" hasCustomPrompt="1"/>
          </p:nvPr>
        </p:nvSpPr>
        <p:spPr>
          <a:xfrm>
            <a:off x="5212157" y="2236611"/>
            <a:ext cx="663900" cy="45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05" name="Google Shape;105;p13"/>
          <p:cNvSpPr txBox="1">
            <a:spLocks noGrp="1"/>
          </p:cNvSpPr>
          <p:nvPr>
            <p:ph type="title" idx="9"/>
          </p:nvPr>
        </p:nvSpPr>
        <p:spPr>
          <a:xfrm>
            <a:off x="6592879" y="3002206"/>
            <a:ext cx="1801800" cy="54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6" name="Google Shape;106;p13"/>
          <p:cNvSpPr txBox="1">
            <a:spLocks noGrp="1"/>
          </p:cNvSpPr>
          <p:nvPr>
            <p:ph type="subTitle" idx="13"/>
          </p:nvPr>
        </p:nvSpPr>
        <p:spPr>
          <a:xfrm>
            <a:off x="6592879" y="3608820"/>
            <a:ext cx="1801800" cy="54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13"/>
          <p:cNvSpPr txBox="1">
            <a:spLocks noGrp="1"/>
          </p:cNvSpPr>
          <p:nvPr>
            <p:ph type="title" idx="14" hasCustomPrompt="1"/>
          </p:nvPr>
        </p:nvSpPr>
        <p:spPr>
          <a:xfrm>
            <a:off x="7161829" y="2236611"/>
            <a:ext cx="663900" cy="45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08" name="Google Shape;108;p13"/>
          <p:cNvSpPr txBox="1">
            <a:spLocks noGrp="1"/>
          </p:cNvSpPr>
          <p:nvPr>
            <p:ph type="title" idx="15"/>
          </p:nvPr>
        </p:nvSpPr>
        <p:spPr>
          <a:xfrm>
            <a:off x="713075" y="539400"/>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9" name="Google Shape;109;p13"/>
          <p:cNvSpPr txBox="1">
            <a:spLocks noGrp="1"/>
          </p:cNvSpPr>
          <p:nvPr>
            <p:ph type="subTitle" idx="16"/>
          </p:nvPr>
        </p:nvSpPr>
        <p:spPr>
          <a:xfrm>
            <a:off x="3331775" y="4623854"/>
            <a:ext cx="2480400" cy="30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0" name="Google Shape;110;p13"/>
          <p:cNvSpPr txBox="1">
            <a:spLocks noGrp="1"/>
          </p:cNvSpPr>
          <p:nvPr>
            <p:ph type="subTitle" idx="17"/>
          </p:nvPr>
        </p:nvSpPr>
        <p:spPr>
          <a:xfrm>
            <a:off x="7332925" y="4623854"/>
            <a:ext cx="1098000" cy="307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051976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WBC 2024</a:t>
            </a:r>
          </a:p>
        </p:txBody>
      </p:sp>
      <p:sp>
        <p:nvSpPr>
          <p:cNvPr id="6" name="Slide Number Placeholder 5"/>
          <p:cNvSpPr>
            <a:spLocks noGrp="1"/>
          </p:cNvSpPr>
          <p:nvPr>
            <p:ph type="sldNum" sz="quarter" idx="12"/>
          </p:nvPr>
        </p:nvSpPr>
        <p:spPr/>
        <p:txBody>
          <a:bodyPr/>
          <a:lstStyle/>
          <a:p>
            <a:fld id="{6B9A1681-DFE5-794B-BC0D-412FAF3780E3}" type="slidenum">
              <a:rPr lang="en-US" smtClean="0"/>
              <a:t>‹#›</a:t>
            </a:fld>
            <a:endParaRPr lang="en-US"/>
          </a:p>
        </p:txBody>
      </p:sp>
    </p:spTree>
    <p:extLst>
      <p:ext uri="{BB962C8B-B14F-4D97-AF65-F5344CB8AC3E}">
        <p14:creationId xmlns:p14="http://schemas.microsoft.com/office/powerpoint/2010/main" val="719454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8"/>
        <p:cNvGrpSpPr/>
        <p:nvPr/>
      </p:nvGrpSpPr>
      <p:grpSpPr>
        <a:xfrm>
          <a:off x="0" y="0"/>
          <a:ext cx="0" cy="0"/>
          <a:chOff x="0" y="0"/>
          <a:chExt cx="0" cy="0"/>
        </a:xfrm>
      </p:grpSpPr>
      <p:sp>
        <p:nvSpPr>
          <p:cNvPr id="70" name="Google Shape;70;p9"/>
          <p:cNvSpPr txBox="1">
            <a:spLocks noGrp="1"/>
          </p:cNvSpPr>
          <p:nvPr>
            <p:ph type="sldNum" idx="12"/>
          </p:nvPr>
        </p:nvSpPr>
        <p:spPr>
          <a:xfrm>
            <a:off x="713075" y="4616554"/>
            <a:ext cx="455700" cy="3075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72" name="Google Shape;72;p9"/>
          <p:cNvSpPr txBox="1">
            <a:spLocks noGrp="1"/>
          </p:cNvSpPr>
          <p:nvPr>
            <p:ph type="subTitle" idx="1"/>
          </p:nvPr>
        </p:nvSpPr>
        <p:spPr>
          <a:xfrm>
            <a:off x="3331775" y="4623854"/>
            <a:ext cx="2480400" cy="30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3" name="Google Shape;73;p9"/>
          <p:cNvSpPr txBox="1">
            <a:spLocks noGrp="1"/>
          </p:cNvSpPr>
          <p:nvPr>
            <p:ph type="subTitle" idx="2"/>
          </p:nvPr>
        </p:nvSpPr>
        <p:spPr>
          <a:xfrm>
            <a:off x="7332925" y="4623854"/>
            <a:ext cx="1098000" cy="307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74" name="Google Shape;74;p9"/>
          <p:cNvSpPr txBox="1">
            <a:spLocks noGrp="1"/>
          </p:cNvSpPr>
          <p:nvPr>
            <p:ph type="title"/>
          </p:nvPr>
        </p:nvSpPr>
        <p:spPr>
          <a:xfrm>
            <a:off x="2839350" y="1233242"/>
            <a:ext cx="346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5" name="Google Shape;75;p9"/>
          <p:cNvSpPr txBox="1">
            <a:spLocks noGrp="1"/>
          </p:cNvSpPr>
          <p:nvPr>
            <p:ph type="subTitle" idx="3"/>
          </p:nvPr>
        </p:nvSpPr>
        <p:spPr>
          <a:xfrm>
            <a:off x="2839350" y="1924342"/>
            <a:ext cx="3465300" cy="144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72104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3"/>
        <p:cNvGrpSpPr/>
        <p:nvPr/>
      </p:nvGrpSpPr>
      <p:grpSpPr>
        <a:xfrm>
          <a:off x="0" y="0"/>
          <a:ext cx="0" cy="0"/>
          <a:chOff x="0" y="0"/>
          <a:chExt cx="0" cy="0"/>
        </a:xfrm>
      </p:grpSpPr>
      <p:sp>
        <p:nvSpPr>
          <p:cNvPr id="55" name="Google Shape;55;p7"/>
          <p:cNvSpPr txBox="1">
            <a:spLocks noGrp="1"/>
          </p:cNvSpPr>
          <p:nvPr>
            <p:ph type="sldNum" idx="12"/>
          </p:nvPr>
        </p:nvSpPr>
        <p:spPr>
          <a:xfrm>
            <a:off x="713075" y="4616554"/>
            <a:ext cx="455700" cy="3075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57" name="Google Shape;57;p7"/>
          <p:cNvSpPr txBox="1">
            <a:spLocks noGrp="1"/>
          </p:cNvSpPr>
          <p:nvPr>
            <p:ph type="subTitle" idx="1"/>
          </p:nvPr>
        </p:nvSpPr>
        <p:spPr>
          <a:xfrm>
            <a:off x="3331775" y="4623854"/>
            <a:ext cx="2480400" cy="30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8" name="Google Shape;58;p7"/>
          <p:cNvSpPr txBox="1">
            <a:spLocks noGrp="1"/>
          </p:cNvSpPr>
          <p:nvPr>
            <p:ph type="subTitle" idx="2"/>
          </p:nvPr>
        </p:nvSpPr>
        <p:spPr>
          <a:xfrm>
            <a:off x="7332925" y="4623854"/>
            <a:ext cx="1098000" cy="307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59" name="Google Shape;59;p7"/>
          <p:cNvSpPr txBox="1">
            <a:spLocks noGrp="1"/>
          </p:cNvSpPr>
          <p:nvPr>
            <p:ph type="title"/>
          </p:nvPr>
        </p:nvSpPr>
        <p:spPr>
          <a:xfrm>
            <a:off x="713075" y="539400"/>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0" name="Google Shape;60;p7"/>
          <p:cNvSpPr txBox="1">
            <a:spLocks noGrp="1"/>
          </p:cNvSpPr>
          <p:nvPr>
            <p:ph type="subTitle" idx="3"/>
          </p:nvPr>
        </p:nvSpPr>
        <p:spPr>
          <a:xfrm>
            <a:off x="713075" y="1746850"/>
            <a:ext cx="4155300" cy="211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sz="14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421611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2"/>
        <p:cNvGrpSpPr/>
        <p:nvPr/>
      </p:nvGrpSpPr>
      <p:grpSpPr>
        <a:xfrm>
          <a:off x="0" y="0"/>
          <a:ext cx="0" cy="0"/>
          <a:chOff x="0" y="0"/>
          <a:chExt cx="0" cy="0"/>
        </a:xfrm>
      </p:grpSpPr>
      <p:sp>
        <p:nvSpPr>
          <p:cNvPr id="155" name="Google Shape;155;p18"/>
          <p:cNvSpPr txBox="1">
            <a:spLocks noGrp="1"/>
          </p:cNvSpPr>
          <p:nvPr>
            <p:ph type="sldNum" idx="12"/>
          </p:nvPr>
        </p:nvSpPr>
        <p:spPr>
          <a:xfrm>
            <a:off x="713075" y="4616554"/>
            <a:ext cx="455700" cy="307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57" name="Google Shape;157;p18"/>
          <p:cNvSpPr txBox="1">
            <a:spLocks noGrp="1"/>
          </p:cNvSpPr>
          <p:nvPr>
            <p:ph type="subTitle" idx="1"/>
          </p:nvPr>
        </p:nvSpPr>
        <p:spPr>
          <a:xfrm>
            <a:off x="3331775" y="4623854"/>
            <a:ext cx="2480400" cy="30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58" name="Google Shape;158;p18"/>
          <p:cNvSpPr txBox="1">
            <a:spLocks noGrp="1"/>
          </p:cNvSpPr>
          <p:nvPr>
            <p:ph type="subTitle" idx="2"/>
          </p:nvPr>
        </p:nvSpPr>
        <p:spPr>
          <a:xfrm>
            <a:off x="7332925" y="4623854"/>
            <a:ext cx="1098000" cy="307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59" name="Google Shape;159;p18"/>
          <p:cNvSpPr txBox="1">
            <a:spLocks noGrp="1"/>
          </p:cNvSpPr>
          <p:nvPr>
            <p:ph type="title"/>
          </p:nvPr>
        </p:nvSpPr>
        <p:spPr>
          <a:xfrm>
            <a:off x="713075" y="539400"/>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0" name="Google Shape;160;p18"/>
          <p:cNvSpPr txBox="1">
            <a:spLocks noGrp="1"/>
          </p:cNvSpPr>
          <p:nvPr>
            <p:ph type="subTitle" idx="3"/>
          </p:nvPr>
        </p:nvSpPr>
        <p:spPr>
          <a:xfrm>
            <a:off x="807125" y="3825398"/>
            <a:ext cx="2145600" cy="52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18"/>
          <p:cNvSpPr txBox="1">
            <a:spLocks noGrp="1"/>
          </p:cNvSpPr>
          <p:nvPr>
            <p:ph type="subTitle" idx="4"/>
          </p:nvPr>
        </p:nvSpPr>
        <p:spPr>
          <a:xfrm>
            <a:off x="807131" y="3375748"/>
            <a:ext cx="21456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atin typeface="Poppins SemiBold"/>
                <a:ea typeface="Poppins SemiBold"/>
                <a:cs typeface="Poppins SemiBold"/>
                <a:sym typeface="Poppins SemiBold"/>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62" name="Google Shape;162;p18"/>
          <p:cNvSpPr txBox="1">
            <a:spLocks noGrp="1"/>
          </p:cNvSpPr>
          <p:nvPr>
            <p:ph type="subTitle" idx="5"/>
          </p:nvPr>
        </p:nvSpPr>
        <p:spPr>
          <a:xfrm>
            <a:off x="3493925" y="3825398"/>
            <a:ext cx="2145600" cy="52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18"/>
          <p:cNvSpPr txBox="1">
            <a:spLocks noGrp="1"/>
          </p:cNvSpPr>
          <p:nvPr>
            <p:ph type="subTitle" idx="6"/>
          </p:nvPr>
        </p:nvSpPr>
        <p:spPr>
          <a:xfrm>
            <a:off x="3493931" y="3375748"/>
            <a:ext cx="21456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atin typeface="Poppins SemiBold"/>
                <a:ea typeface="Poppins SemiBold"/>
                <a:cs typeface="Poppins SemiBold"/>
                <a:sym typeface="Poppins SemiBold"/>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64" name="Google Shape;164;p18"/>
          <p:cNvSpPr txBox="1">
            <a:spLocks noGrp="1"/>
          </p:cNvSpPr>
          <p:nvPr>
            <p:ph type="subTitle" idx="7"/>
          </p:nvPr>
        </p:nvSpPr>
        <p:spPr>
          <a:xfrm>
            <a:off x="6180725" y="3825398"/>
            <a:ext cx="2145600" cy="52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8"/>
          <p:cNvSpPr txBox="1">
            <a:spLocks noGrp="1"/>
          </p:cNvSpPr>
          <p:nvPr>
            <p:ph type="subTitle" idx="8"/>
          </p:nvPr>
        </p:nvSpPr>
        <p:spPr>
          <a:xfrm>
            <a:off x="6180731" y="3375748"/>
            <a:ext cx="21456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atin typeface="Poppins SemiBold"/>
                <a:ea typeface="Poppins SemiBold"/>
                <a:cs typeface="Poppins SemiBold"/>
                <a:sym typeface="Poppins SemiBold"/>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688348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28"/>
        <p:cNvGrpSpPr/>
        <p:nvPr/>
      </p:nvGrpSpPr>
      <p:grpSpPr>
        <a:xfrm>
          <a:off x="0" y="0"/>
          <a:ext cx="0" cy="0"/>
          <a:chOff x="0" y="0"/>
          <a:chExt cx="0" cy="0"/>
        </a:xfrm>
      </p:grpSpPr>
      <p:sp>
        <p:nvSpPr>
          <p:cNvPr id="230" name="Google Shape;230;p23"/>
          <p:cNvSpPr txBox="1">
            <a:spLocks noGrp="1"/>
          </p:cNvSpPr>
          <p:nvPr>
            <p:ph type="sldNum" idx="12"/>
          </p:nvPr>
        </p:nvSpPr>
        <p:spPr>
          <a:xfrm>
            <a:off x="713075" y="4616554"/>
            <a:ext cx="455700" cy="307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232" name="Google Shape;232;p23"/>
          <p:cNvSpPr txBox="1">
            <a:spLocks noGrp="1"/>
          </p:cNvSpPr>
          <p:nvPr>
            <p:ph type="subTitle" idx="1"/>
          </p:nvPr>
        </p:nvSpPr>
        <p:spPr>
          <a:xfrm>
            <a:off x="3331775" y="4623854"/>
            <a:ext cx="2480400" cy="30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33" name="Google Shape;233;p23"/>
          <p:cNvSpPr txBox="1">
            <a:spLocks noGrp="1"/>
          </p:cNvSpPr>
          <p:nvPr>
            <p:ph type="subTitle" idx="2"/>
          </p:nvPr>
        </p:nvSpPr>
        <p:spPr>
          <a:xfrm>
            <a:off x="7332925" y="4623854"/>
            <a:ext cx="1098000" cy="307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234" name="Google Shape;234;p23"/>
          <p:cNvSpPr txBox="1">
            <a:spLocks noGrp="1"/>
          </p:cNvSpPr>
          <p:nvPr>
            <p:ph type="title"/>
          </p:nvPr>
        </p:nvSpPr>
        <p:spPr>
          <a:xfrm>
            <a:off x="5043426" y="1371816"/>
            <a:ext cx="27159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5" name="Google Shape;235;p23"/>
          <p:cNvSpPr txBox="1">
            <a:spLocks noGrp="1"/>
          </p:cNvSpPr>
          <p:nvPr>
            <p:ph type="subTitle" idx="3"/>
          </p:nvPr>
        </p:nvSpPr>
        <p:spPr>
          <a:xfrm>
            <a:off x="5043425" y="2062975"/>
            <a:ext cx="2715900" cy="117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6873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713075" y="539400"/>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7" name="Google Shape;37;p5"/>
          <p:cNvSpPr txBox="1">
            <a:spLocks noGrp="1"/>
          </p:cNvSpPr>
          <p:nvPr>
            <p:ph type="sldNum" idx="12"/>
          </p:nvPr>
        </p:nvSpPr>
        <p:spPr>
          <a:xfrm>
            <a:off x="713075" y="4616554"/>
            <a:ext cx="455700" cy="3075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38" name="Google Shape;38;p5"/>
          <p:cNvSpPr txBox="1">
            <a:spLocks noGrp="1"/>
          </p:cNvSpPr>
          <p:nvPr>
            <p:ph type="subTitle" idx="1"/>
          </p:nvPr>
        </p:nvSpPr>
        <p:spPr>
          <a:xfrm>
            <a:off x="1669367" y="3007297"/>
            <a:ext cx="2286000" cy="118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 name="Google Shape;39;p5"/>
          <p:cNvSpPr txBox="1">
            <a:spLocks noGrp="1"/>
          </p:cNvSpPr>
          <p:nvPr>
            <p:ph type="subTitle" idx="2"/>
          </p:nvPr>
        </p:nvSpPr>
        <p:spPr>
          <a:xfrm>
            <a:off x="1669367" y="2557647"/>
            <a:ext cx="22860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atin typeface="Poppins SemiBold"/>
                <a:ea typeface="Poppins SemiBold"/>
                <a:cs typeface="Poppins SemiBold"/>
                <a:sym typeface="Poppins SemiBold"/>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0" name="Google Shape;40;p5"/>
          <p:cNvSpPr txBox="1">
            <a:spLocks noGrp="1"/>
          </p:cNvSpPr>
          <p:nvPr>
            <p:ph type="subTitle" idx="3"/>
          </p:nvPr>
        </p:nvSpPr>
        <p:spPr>
          <a:xfrm>
            <a:off x="5186717" y="3007297"/>
            <a:ext cx="2287800" cy="118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txBox="1">
            <a:spLocks noGrp="1"/>
          </p:cNvSpPr>
          <p:nvPr>
            <p:ph type="subTitle" idx="4"/>
          </p:nvPr>
        </p:nvSpPr>
        <p:spPr>
          <a:xfrm>
            <a:off x="5186717" y="2557647"/>
            <a:ext cx="22878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atin typeface="Poppins SemiBold"/>
                <a:ea typeface="Poppins SemiBold"/>
                <a:cs typeface="Poppins SemiBold"/>
                <a:sym typeface="Poppins SemiBold"/>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2" name="Google Shape;42;p5"/>
          <p:cNvSpPr txBox="1">
            <a:spLocks noGrp="1"/>
          </p:cNvSpPr>
          <p:nvPr>
            <p:ph type="subTitle" idx="5"/>
          </p:nvPr>
        </p:nvSpPr>
        <p:spPr>
          <a:xfrm>
            <a:off x="3331775" y="4623854"/>
            <a:ext cx="2480400" cy="30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3" name="Google Shape;43;p5"/>
          <p:cNvSpPr txBox="1">
            <a:spLocks noGrp="1"/>
          </p:cNvSpPr>
          <p:nvPr>
            <p:ph type="subTitle" idx="6"/>
          </p:nvPr>
        </p:nvSpPr>
        <p:spPr>
          <a:xfrm>
            <a:off x="7332925" y="4623854"/>
            <a:ext cx="1098000" cy="307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956058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66"/>
        <p:cNvGrpSpPr/>
        <p:nvPr/>
      </p:nvGrpSpPr>
      <p:grpSpPr>
        <a:xfrm>
          <a:off x="0" y="0"/>
          <a:ext cx="0" cy="0"/>
          <a:chOff x="0" y="0"/>
          <a:chExt cx="0" cy="0"/>
        </a:xfrm>
      </p:grpSpPr>
      <p:sp>
        <p:nvSpPr>
          <p:cNvPr id="168" name="Google Shape;168;p19"/>
          <p:cNvSpPr txBox="1">
            <a:spLocks noGrp="1"/>
          </p:cNvSpPr>
          <p:nvPr>
            <p:ph type="sldNum" idx="12"/>
          </p:nvPr>
        </p:nvSpPr>
        <p:spPr>
          <a:xfrm>
            <a:off x="713075" y="4616554"/>
            <a:ext cx="455700" cy="307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70" name="Google Shape;170;p19"/>
          <p:cNvSpPr txBox="1">
            <a:spLocks noGrp="1"/>
          </p:cNvSpPr>
          <p:nvPr>
            <p:ph type="subTitle" idx="1"/>
          </p:nvPr>
        </p:nvSpPr>
        <p:spPr>
          <a:xfrm>
            <a:off x="3331775" y="4623854"/>
            <a:ext cx="2480400" cy="30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71" name="Google Shape;171;p19"/>
          <p:cNvSpPr txBox="1">
            <a:spLocks noGrp="1"/>
          </p:cNvSpPr>
          <p:nvPr>
            <p:ph type="subTitle" idx="2"/>
          </p:nvPr>
        </p:nvSpPr>
        <p:spPr>
          <a:xfrm>
            <a:off x="7332925" y="4623854"/>
            <a:ext cx="1098000" cy="307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72" name="Google Shape;172;p19"/>
          <p:cNvSpPr txBox="1">
            <a:spLocks noGrp="1"/>
          </p:cNvSpPr>
          <p:nvPr>
            <p:ph type="subTitle" idx="3"/>
          </p:nvPr>
        </p:nvSpPr>
        <p:spPr>
          <a:xfrm>
            <a:off x="5220200" y="1803304"/>
            <a:ext cx="3056400" cy="49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19"/>
          <p:cNvSpPr txBox="1">
            <a:spLocks noGrp="1"/>
          </p:cNvSpPr>
          <p:nvPr>
            <p:ph type="title"/>
          </p:nvPr>
        </p:nvSpPr>
        <p:spPr>
          <a:xfrm>
            <a:off x="5220200" y="1401875"/>
            <a:ext cx="16242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4" name="Google Shape;174;p19"/>
          <p:cNvSpPr txBox="1">
            <a:spLocks noGrp="1"/>
          </p:cNvSpPr>
          <p:nvPr>
            <p:ph type="title" idx="4" hasCustomPrompt="1"/>
          </p:nvPr>
        </p:nvSpPr>
        <p:spPr>
          <a:xfrm>
            <a:off x="4277325" y="1401856"/>
            <a:ext cx="8070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5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75" name="Google Shape;175;p19"/>
          <p:cNvSpPr txBox="1">
            <a:spLocks noGrp="1"/>
          </p:cNvSpPr>
          <p:nvPr>
            <p:ph type="subTitle" idx="5"/>
          </p:nvPr>
        </p:nvSpPr>
        <p:spPr>
          <a:xfrm>
            <a:off x="5220200" y="2853058"/>
            <a:ext cx="3056400" cy="49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19"/>
          <p:cNvSpPr txBox="1">
            <a:spLocks noGrp="1"/>
          </p:cNvSpPr>
          <p:nvPr>
            <p:ph type="title" idx="6"/>
          </p:nvPr>
        </p:nvSpPr>
        <p:spPr>
          <a:xfrm>
            <a:off x="5220200" y="2451627"/>
            <a:ext cx="16242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7" name="Google Shape;177;p19"/>
          <p:cNvSpPr txBox="1">
            <a:spLocks noGrp="1"/>
          </p:cNvSpPr>
          <p:nvPr>
            <p:ph type="title" idx="7" hasCustomPrompt="1"/>
          </p:nvPr>
        </p:nvSpPr>
        <p:spPr>
          <a:xfrm>
            <a:off x="4277325" y="2451610"/>
            <a:ext cx="8070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500">
                <a:solidFill>
                  <a:schemeClr val="accent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78" name="Google Shape;178;p19"/>
          <p:cNvSpPr txBox="1">
            <a:spLocks noGrp="1"/>
          </p:cNvSpPr>
          <p:nvPr>
            <p:ph type="subTitle" idx="8"/>
          </p:nvPr>
        </p:nvSpPr>
        <p:spPr>
          <a:xfrm>
            <a:off x="5220200" y="3902813"/>
            <a:ext cx="3056400" cy="49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9"/>
          <p:cNvSpPr txBox="1">
            <a:spLocks noGrp="1"/>
          </p:cNvSpPr>
          <p:nvPr>
            <p:ph type="title" idx="9"/>
          </p:nvPr>
        </p:nvSpPr>
        <p:spPr>
          <a:xfrm>
            <a:off x="5220200" y="3501376"/>
            <a:ext cx="16242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0" name="Google Shape;180;p19"/>
          <p:cNvSpPr txBox="1">
            <a:spLocks noGrp="1"/>
          </p:cNvSpPr>
          <p:nvPr>
            <p:ph type="title" idx="13" hasCustomPrompt="1"/>
          </p:nvPr>
        </p:nvSpPr>
        <p:spPr>
          <a:xfrm>
            <a:off x="4277325" y="3501365"/>
            <a:ext cx="8070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5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81" name="Google Shape;181;p19"/>
          <p:cNvSpPr txBox="1">
            <a:spLocks noGrp="1"/>
          </p:cNvSpPr>
          <p:nvPr>
            <p:ph type="title" idx="14"/>
          </p:nvPr>
        </p:nvSpPr>
        <p:spPr>
          <a:xfrm>
            <a:off x="713075" y="539400"/>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838125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1"/>
        <p:cNvGrpSpPr/>
        <p:nvPr/>
      </p:nvGrpSpPr>
      <p:grpSpPr>
        <a:xfrm>
          <a:off x="0" y="0"/>
          <a:ext cx="0" cy="0"/>
          <a:chOff x="0" y="0"/>
          <a:chExt cx="0" cy="0"/>
        </a:xfrm>
      </p:grpSpPr>
      <p:sp>
        <p:nvSpPr>
          <p:cNvPr id="123" name="Google Shape;123;p15"/>
          <p:cNvSpPr txBox="1">
            <a:spLocks noGrp="1"/>
          </p:cNvSpPr>
          <p:nvPr>
            <p:ph type="sldNum" idx="12"/>
          </p:nvPr>
        </p:nvSpPr>
        <p:spPr>
          <a:xfrm>
            <a:off x="713075" y="4616554"/>
            <a:ext cx="455700" cy="307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25" name="Google Shape;125;p15"/>
          <p:cNvSpPr txBox="1">
            <a:spLocks noGrp="1"/>
          </p:cNvSpPr>
          <p:nvPr>
            <p:ph type="subTitle" idx="1"/>
          </p:nvPr>
        </p:nvSpPr>
        <p:spPr>
          <a:xfrm>
            <a:off x="3331775" y="4623854"/>
            <a:ext cx="2480400" cy="30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26" name="Google Shape;126;p15"/>
          <p:cNvSpPr txBox="1">
            <a:spLocks noGrp="1"/>
          </p:cNvSpPr>
          <p:nvPr>
            <p:ph type="subTitle" idx="2"/>
          </p:nvPr>
        </p:nvSpPr>
        <p:spPr>
          <a:xfrm>
            <a:off x="7332925" y="4623854"/>
            <a:ext cx="1098000" cy="307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27" name="Google Shape;127;p15"/>
          <p:cNvSpPr txBox="1">
            <a:spLocks noGrp="1"/>
          </p:cNvSpPr>
          <p:nvPr>
            <p:ph type="title"/>
          </p:nvPr>
        </p:nvSpPr>
        <p:spPr>
          <a:xfrm>
            <a:off x="713075" y="539400"/>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8" name="Google Shape;128;p15"/>
          <p:cNvSpPr txBox="1">
            <a:spLocks noGrp="1"/>
          </p:cNvSpPr>
          <p:nvPr>
            <p:ph type="subTitle" idx="3"/>
          </p:nvPr>
        </p:nvSpPr>
        <p:spPr>
          <a:xfrm>
            <a:off x="1924825" y="1965824"/>
            <a:ext cx="2710200" cy="73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9" name="Google Shape;129;p15"/>
          <p:cNvSpPr txBox="1">
            <a:spLocks noGrp="1"/>
          </p:cNvSpPr>
          <p:nvPr>
            <p:ph type="subTitle" idx="4"/>
          </p:nvPr>
        </p:nvSpPr>
        <p:spPr>
          <a:xfrm>
            <a:off x="1924826" y="1572225"/>
            <a:ext cx="2710200" cy="39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00">
                <a:latin typeface="Poppins SemiBold"/>
                <a:ea typeface="Poppins SemiBold"/>
                <a:cs typeface="Poppins SemiBold"/>
                <a:sym typeface="Poppins SemiBold"/>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30" name="Google Shape;130;p15"/>
          <p:cNvSpPr txBox="1">
            <a:spLocks noGrp="1"/>
          </p:cNvSpPr>
          <p:nvPr>
            <p:ph type="subTitle" idx="5"/>
          </p:nvPr>
        </p:nvSpPr>
        <p:spPr>
          <a:xfrm>
            <a:off x="1924825" y="3213463"/>
            <a:ext cx="2710200" cy="73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1" name="Google Shape;131;p15"/>
          <p:cNvSpPr txBox="1">
            <a:spLocks noGrp="1"/>
          </p:cNvSpPr>
          <p:nvPr>
            <p:ph type="subTitle" idx="6"/>
          </p:nvPr>
        </p:nvSpPr>
        <p:spPr>
          <a:xfrm>
            <a:off x="1924826" y="2819869"/>
            <a:ext cx="2710200" cy="39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00">
                <a:latin typeface="Poppins SemiBold"/>
                <a:ea typeface="Poppins SemiBold"/>
                <a:cs typeface="Poppins SemiBold"/>
                <a:sym typeface="Poppins SemiBold"/>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269610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WBC 2024</a:t>
            </a:r>
          </a:p>
        </p:txBody>
      </p:sp>
      <p:sp>
        <p:nvSpPr>
          <p:cNvPr id="6" name="Slide Number Placeholder 5"/>
          <p:cNvSpPr>
            <a:spLocks noGrp="1"/>
          </p:cNvSpPr>
          <p:nvPr>
            <p:ph type="sldNum" sz="quarter" idx="12"/>
          </p:nvPr>
        </p:nvSpPr>
        <p:spPr/>
        <p:txBody>
          <a:bodyPr/>
          <a:lstStyle/>
          <a:p>
            <a:fld id="{6B9A1681-DFE5-794B-BC0D-412FAF3780E3}" type="slidenum">
              <a:rPr lang="en-US" smtClean="0"/>
              <a:t>‹#›</a:t>
            </a:fld>
            <a:endParaRPr lang="en-US"/>
          </a:p>
        </p:txBody>
      </p:sp>
    </p:spTree>
    <p:extLst>
      <p:ext uri="{BB962C8B-B14F-4D97-AF65-F5344CB8AC3E}">
        <p14:creationId xmlns:p14="http://schemas.microsoft.com/office/powerpoint/2010/main" val="905494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WBC 2024</a:t>
            </a:r>
          </a:p>
        </p:txBody>
      </p:sp>
      <p:sp>
        <p:nvSpPr>
          <p:cNvPr id="7" name="Slide Number Placeholder 6"/>
          <p:cNvSpPr>
            <a:spLocks noGrp="1"/>
          </p:cNvSpPr>
          <p:nvPr>
            <p:ph type="sldNum" sz="quarter" idx="12"/>
          </p:nvPr>
        </p:nvSpPr>
        <p:spPr/>
        <p:txBody>
          <a:bodyPr/>
          <a:lstStyle/>
          <a:p>
            <a:fld id="{6B9A1681-DFE5-794B-BC0D-412FAF3780E3}" type="slidenum">
              <a:rPr lang="en-US" smtClean="0"/>
              <a:t>‹#›</a:t>
            </a:fld>
            <a:endParaRPr lang="en-US"/>
          </a:p>
        </p:txBody>
      </p:sp>
    </p:spTree>
    <p:extLst>
      <p:ext uri="{BB962C8B-B14F-4D97-AF65-F5344CB8AC3E}">
        <p14:creationId xmlns:p14="http://schemas.microsoft.com/office/powerpoint/2010/main" val="674033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quarter" idx="13"/>
          </p:nvPr>
        </p:nvSpPr>
        <p:spPr>
          <a:xfrm>
            <a:off x="685331" y="2288260"/>
            <a:ext cx="3829520"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4"/>
          </p:nvPr>
        </p:nvSpPr>
        <p:spPr>
          <a:xfrm>
            <a:off x="4629150" y="2288260"/>
            <a:ext cx="3829051"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WBC 2024</a:t>
            </a:r>
          </a:p>
        </p:txBody>
      </p:sp>
      <p:sp>
        <p:nvSpPr>
          <p:cNvPr id="9" name="Slide Number Placeholder 8"/>
          <p:cNvSpPr>
            <a:spLocks noGrp="1"/>
          </p:cNvSpPr>
          <p:nvPr>
            <p:ph type="sldNum" sz="quarter" idx="12"/>
          </p:nvPr>
        </p:nvSpPr>
        <p:spPr/>
        <p:txBody>
          <a:bodyPr/>
          <a:lstStyle/>
          <a:p>
            <a:fld id="{6B9A1681-DFE5-794B-BC0D-412FAF3780E3}" type="slidenum">
              <a:rPr lang="en-US" smtClean="0"/>
              <a:t>‹#›</a:t>
            </a:fld>
            <a:endParaRPr lang="en-US"/>
          </a:p>
        </p:txBody>
      </p:sp>
    </p:spTree>
    <p:extLst>
      <p:ext uri="{BB962C8B-B14F-4D97-AF65-F5344CB8AC3E}">
        <p14:creationId xmlns:p14="http://schemas.microsoft.com/office/powerpoint/2010/main" val="2692839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WBC 2024</a:t>
            </a:r>
          </a:p>
        </p:txBody>
      </p:sp>
      <p:sp>
        <p:nvSpPr>
          <p:cNvPr id="5" name="Slide Number Placeholder 4"/>
          <p:cNvSpPr>
            <a:spLocks noGrp="1"/>
          </p:cNvSpPr>
          <p:nvPr>
            <p:ph type="sldNum" sz="quarter" idx="12"/>
          </p:nvPr>
        </p:nvSpPr>
        <p:spPr/>
        <p:txBody>
          <a:bodyPr/>
          <a:lstStyle/>
          <a:p>
            <a:fld id="{6B9A1681-DFE5-794B-BC0D-412FAF3780E3}" type="slidenum">
              <a:rPr lang="en-US" smtClean="0"/>
              <a:t>‹#›</a:t>
            </a:fld>
            <a:endParaRPr lang="en-US"/>
          </a:p>
        </p:txBody>
      </p:sp>
    </p:spTree>
    <p:extLst>
      <p:ext uri="{BB962C8B-B14F-4D97-AF65-F5344CB8AC3E}">
        <p14:creationId xmlns:p14="http://schemas.microsoft.com/office/powerpoint/2010/main" val="3784240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WBC 2024</a:t>
            </a:r>
          </a:p>
        </p:txBody>
      </p:sp>
      <p:sp>
        <p:nvSpPr>
          <p:cNvPr id="4" name="Slide Number Placeholder 3"/>
          <p:cNvSpPr>
            <a:spLocks noGrp="1"/>
          </p:cNvSpPr>
          <p:nvPr>
            <p:ph type="sldNum" sz="quarter" idx="12"/>
          </p:nvPr>
        </p:nvSpPr>
        <p:spPr/>
        <p:txBody>
          <a:bodyPr/>
          <a:lstStyle/>
          <a:p>
            <a:fld id="{6B9A1681-DFE5-794B-BC0D-412FAF3780E3}" type="slidenum">
              <a:rPr lang="en-US" smtClean="0"/>
              <a:t>‹#›</a:t>
            </a:fld>
            <a:endParaRPr lang="en-US"/>
          </a:p>
        </p:txBody>
      </p:sp>
    </p:spTree>
    <p:extLst>
      <p:ext uri="{BB962C8B-B14F-4D97-AF65-F5344CB8AC3E}">
        <p14:creationId xmlns:p14="http://schemas.microsoft.com/office/powerpoint/2010/main" val="1257048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WBC 2024</a:t>
            </a:r>
          </a:p>
        </p:txBody>
      </p:sp>
      <p:sp>
        <p:nvSpPr>
          <p:cNvPr id="7" name="Slide Number Placeholder 6"/>
          <p:cNvSpPr>
            <a:spLocks noGrp="1"/>
          </p:cNvSpPr>
          <p:nvPr>
            <p:ph type="sldNum" sz="quarter" idx="12"/>
          </p:nvPr>
        </p:nvSpPr>
        <p:spPr/>
        <p:txBody>
          <a:bodyPr/>
          <a:lstStyle/>
          <a:p>
            <a:fld id="{6B9A1681-DFE5-794B-BC0D-412FAF3780E3}" type="slidenum">
              <a:rPr lang="en-US" smtClean="0"/>
              <a:t>‹#›</a:t>
            </a:fld>
            <a:endParaRPr lang="en-US"/>
          </a:p>
        </p:txBody>
      </p:sp>
    </p:spTree>
    <p:extLst>
      <p:ext uri="{BB962C8B-B14F-4D97-AF65-F5344CB8AC3E}">
        <p14:creationId xmlns:p14="http://schemas.microsoft.com/office/powerpoint/2010/main" val="2005384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WBC 2024</a:t>
            </a:r>
          </a:p>
        </p:txBody>
      </p:sp>
      <p:sp>
        <p:nvSpPr>
          <p:cNvPr id="7" name="Slide Number Placeholder 6"/>
          <p:cNvSpPr>
            <a:spLocks noGrp="1"/>
          </p:cNvSpPr>
          <p:nvPr>
            <p:ph type="sldNum" sz="quarter" idx="12"/>
          </p:nvPr>
        </p:nvSpPr>
        <p:spPr/>
        <p:txBody>
          <a:bodyPr/>
          <a:lstStyle/>
          <a:p>
            <a:fld id="{6B9A1681-DFE5-794B-BC0D-412FAF3780E3}" type="slidenum">
              <a:rPr lang="en-US" smtClean="0"/>
              <a:t>‹#›</a:t>
            </a:fld>
            <a:endParaRPr lang="en-US"/>
          </a:p>
        </p:txBody>
      </p:sp>
    </p:spTree>
    <p:extLst>
      <p:ext uri="{BB962C8B-B14F-4D97-AF65-F5344CB8AC3E}">
        <p14:creationId xmlns:p14="http://schemas.microsoft.com/office/powerpoint/2010/main" val="3513489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alphaModFix amt="51447"/>
            <a:lum/>
          </a:blip>
          <a:srcRect/>
          <a:stretch>
            <a:fillRect t="-44000" b="-39000"/>
          </a:stretch>
        </a:blip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9">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endParaRPr lang="en-US"/>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r>
              <a:rPr lang="en-US"/>
              <a:t>WBC 2024</a:t>
            </a:r>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fld id="{6B9A1681-DFE5-794B-BC0D-412FAF3780E3}" type="slidenum">
              <a:rPr lang="en-US" smtClean="0"/>
              <a:t>‹#›</a:t>
            </a:fld>
            <a:endParaRPr lang="en-US"/>
          </a:p>
        </p:txBody>
      </p:sp>
    </p:spTree>
    <p:extLst>
      <p:ext uri="{BB962C8B-B14F-4D97-AF65-F5344CB8AC3E}">
        <p14:creationId xmlns:p14="http://schemas.microsoft.com/office/powerpoint/2010/main" val="3400258925"/>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4" r:id="rId19"/>
    <p:sldLayoutId id="2147483895" r:id="rId20"/>
    <p:sldLayoutId id="2147483897" r:id="rId21"/>
    <p:sldLayoutId id="2147483898" r:id="rId22"/>
    <p:sldLayoutId id="2147483899" r:id="rId23"/>
    <p:sldLayoutId id="2147483900" r:id="rId24"/>
    <p:sldLayoutId id="2147483908" r:id="rId25"/>
    <p:sldLayoutId id="2147483911" r:id="rId26"/>
  </p:sldLayoutIdLst>
  <p:hf hdr="0" dt="0"/>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hyperlink" Target="http://www.wellbalancedcenter.com/" TargetMode="External"/><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hyperlink" Target="mailto:anne@wellbalancedcenter.com" TargetMode="External"/><Relationship Id="rId4" Type="http://schemas.openxmlformats.org/officeDocument/2006/relationships/hyperlink" Target="mailto:mandy@wellbalancedcenter.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hyperlink" Target="https://www.linkedin.com/in/lisbeth-jordan-173a0522/" TargetMode="External"/><Relationship Id="rId3" Type="http://schemas.openxmlformats.org/officeDocument/2006/relationships/image" Target="../media/image6.png"/><Relationship Id="rId7" Type="http://schemas.openxmlformats.org/officeDocument/2006/relationships/hyperlink" Target="https://www.linkedin.com/in/lornahermosura/" TargetMode="Externa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hyperlink" Target="https://www.linkedin.com/in/kate-dwyer/" TargetMode="External"/><Relationship Id="rId11" Type="http://schemas.openxmlformats.org/officeDocument/2006/relationships/hyperlink" Target="https://www.linkedin.com/in/anne-puffer-98376a37/" TargetMode="External"/><Relationship Id="rId5" Type="http://schemas.openxmlformats.org/officeDocument/2006/relationships/hyperlink" Target="https://www.linkedin.com/in/carolynthayer-azoff/" TargetMode="External"/><Relationship Id="rId10" Type="http://schemas.openxmlformats.org/officeDocument/2006/relationships/hyperlink" Target="https://www.linkedin.com/in/mandyleblanc/" TargetMode="External"/><Relationship Id="rId4" Type="http://schemas.openxmlformats.org/officeDocument/2006/relationships/hyperlink" Target="https://www.linkedin.com/in/laurajboydsphr/overlay/background-image/" TargetMode="Externa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5"/>
          <p:cNvSpPr/>
          <p:nvPr/>
        </p:nvSpPr>
        <p:spPr>
          <a:xfrm>
            <a:off x="2201866" y="3105299"/>
            <a:ext cx="4743900" cy="489300"/>
          </a:xfrm>
          <a:prstGeom prst="roundRect">
            <a:avLst>
              <a:gd name="adj" fmla="val 50000"/>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5"/>
          <p:cNvSpPr txBox="1">
            <a:spLocks noGrp="1"/>
          </p:cNvSpPr>
          <p:nvPr>
            <p:ph type="sldNum" idx="12"/>
          </p:nvPr>
        </p:nvSpPr>
        <p:spPr>
          <a:xfrm>
            <a:off x="713074" y="4616554"/>
            <a:ext cx="1488791" cy="30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a:t>
            </a:fld>
            <a:endParaRPr dirty="0"/>
          </a:p>
        </p:txBody>
      </p:sp>
      <p:sp>
        <p:nvSpPr>
          <p:cNvPr id="2" name="TextBox 1">
            <a:extLst>
              <a:ext uri="{FF2B5EF4-FFF2-40B4-BE49-F238E27FC236}">
                <a16:creationId xmlns:a16="http://schemas.microsoft.com/office/drawing/2014/main" id="{CE8446FC-B8D2-C23D-2F92-2CACF2F19658}"/>
              </a:ext>
            </a:extLst>
          </p:cNvPr>
          <p:cNvSpPr txBox="1"/>
          <p:nvPr/>
        </p:nvSpPr>
        <p:spPr>
          <a:xfrm>
            <a:off x="0" y="1760178"/>
            <a:ext cx="9144000" cy="2123658"/>
          </a:xfrm>
          <a:prstGeom prst="rect">
            <a:avLst/>
          </a:prstGeom>
          <a:noFill/>
        </p:spPr>
        <p:txBody>
          <a:bodyPr wrap="square" rtlCol="0">
            <a:spAutoFit/>
          </a:bodyPr>
          <a:lstStyle/>
          <a:p>
            <a:pPr algn="ctr"/>
            <a:r>
              <a:rPr lang="en-US" sz="4400" dirty="0"/>
              <a:t>Welcome to the </a:t>
            </a:r>
          </a:p>
          <a:p>
            <a:pPr algn="ctr"/>
            <a:r>
              <a:rPr lang="en-US" sz="4400" dirty="0"/>
              <a:t>Well Balanced Center </a:t>
            </a:r>
          </a:p>
          <a:p>
            <a:pPr algn="ctr"/>
            <a:endParaRPr lang="en-US" sz="4400" dirty="0"/>
          </a:p>
        </p:txBody>
      </p:sp>
      <p:pic>
        <p:nvPicPr>
          <p:cNvPr id="8" name="Picture 7" descr="Rows of small plants growing in dome greenhouse">
            <a:extLst>
              <a:ext uri="{FF2B5EF4-FFF2-40B4-BE49-F238E27FC236}">
                <a16:creationId xmlns:a16="http://schemas.microsoft.com/office/drawing/2014/main" id="{4A88F23F-6704-A24D-84B0-47AFBE50E7AC}"/>
              </a:ext>
            </a:extLst>
          </p:cNvPr>
          <p:cNvPicPr>
            <a:picLocks noChangeAspect="1"/>
          </p:cNvPicPr>
          <p:nvPr/>
        </p:nvPicPr>
        <p:blipFill>
          <a:blip r:embed="rId3"/>
          <a:stretch>
            <a:fillRect/>
          </a:stretch>
        </p:blipFill>
        <p:spPr>
          <a:xfrm>
            <a:off x="0" y="0"/>
            <a:ext cx="9144000" cy="17601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6">
          <a:extLst>
            <a:ext uri="{FF2B5EF4-FFF2-40B4-BE49-F238E27FC236}">
              <a16:creationId xmlns:a16="http://schemas.microsoft.com/office/drawing/2014/main" id="{6BAB5091-DA81-0CC3-EBA3-DD1C73260DCC}"/>
            </a:ext>
          </a:extLst>
        </p:cNvPr>
        <p:cNvGrpSpPr/>
        <p:nvPr/>
      </p:nvGrpSpPr>
      <p:grpSpPr>
        <a:xfrm>
          <a:off x="0" y="0"/>
          <a:ext cx="0" cy="0"/>
          <a:chOff x="0" y="0"/>
          <a:chExt cx="0" cy="0"/>
        </a:xfrm>
      </p:grpSpPr>
      <p:sp>
        <p:nvSpPr>
          <p:cNvPr id="397" name="Google Shape;397;p42">
            <a:extLst>
              <a:ext uri="{FF2B5EF4-FFF2-40B4-BE49-F238E27FC236}">
                <a16:creationId xmlns:a16="http://schemas.microsoft.com/office/drawing/2014/main" id="{51929C7A-5031-39E8-C6B8-D1D61A8F5B77}"/>
              </a:ext>
            </a:extLst>
          </p:cNvPr>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10</a:t>
            </a:fld>
            <a:endParaRPr/>
          </a:p>
        </p:txBody>
      </p:sp>
      <p:sp>
        <p:nvSpPr>
          <p:cNvPr id="399" name="Google Shape;399;p42">
            <a:extLst>
              <a:ext uri="{FF2B5EF4-FFF2-40B4-BE49-F238E27FC236}">
                <a16:creationId xmlns:a16="http://schemas.microsoft.com/office/drawing/2014/main" id="{C74C7988-86C9-C7E8-2A04-8D9A641D523F}"/>
              </a:ext>
            </a:extLst>
          </p:cNvPr>
          <p:cNvSpPr txBox="1">
            <a:spLocks noGrp="1"/>
          </p:cNvSpPr>
          <p:nvPr>
            <p:ph type="sub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WBC| 2024</a:t>
            </a:r>
          </a:p>
        </p:txBody>
      </p:sp>
      <p:sp>
        <p:nvSpPr>
          <p:cNvPr id="401" name="Google Shape;401;p42">
            <a:extLst>
              <a:ext uri="{FF2B5EF4-FFF2-40B4-BE49-F238E27FC236}">
                <a16:creationId xmlns:a16="http://schemas.microsoft.com/office/drawing/2014/main" id="{45DBC7F0-B168-A0DE-C671-23555AF3058E}"/>
              </a:ext>
            </a:extLst>
          </p:cNvPr>
          <p:cNvSpPr txBox="1">
            <a:spLocks noGrp="1"/>
          </p:cNvSpPr>
          <p:nvPr>
            <p:ph type="title"/>
          </p:nvPr>
        </p:nvSpPr>
        <p:spPr>
          <a:xfrm>
            <a:off x="2623207" y="145636"/>
            <a:ext cx="5428801"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Integrating with Providers</a:t>
            </a:r>
            <a:endParaRPr dirty="0"/>
          </a:p>
        </p:txBody>
      </p:sp>
      <p:sp>
        <p:nvSpPr>
          <p:cNvPr id="26" name="Oval 25">
            <a:extLst>
              <a:ext uri="{FF2B5EF4-FFF2-40B4-BE49-F238E27FC236}">
                <a16:creationId xmlns:a16="http://schemas.microsoft.com/office/drawing/2014/main" id="{D3EF3BE0-FA1A-D04B-BE5A-8CEBA4FFAC97}"/>
              </a:ext>
            </a:extLst>
          </p:cNvPr>
          <p:cNvSpPr/>
          <p:nvPr/>
        </p:nvSpPr>
        <p:spPr>
          <a:xfrm>
            <a:off x="3511843" y="710530"/>
            <a:ext cx="2151380" cy="1909445"/>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kern="100" dirty="0">
                <a:effectLst/>
                <a:ea typeface="Calibri" panose="020F0502020204030204" pitchFamily="34" charset="0"/>
                <a:cs typeface="Times New Roman" panose="02020603050405020304" pitchFamily="18" charset="0"/>
              </a:rPr>
              <a:t>Human </a:t>
            </a:r>
          </a:p>
        </p:txBody>
      </p:sp>
      <p:sp>
        <p:nvSpPr>
          <p:cNvPr id="28" name="Oval 27">
            <a:extLst>
              <a:ext uri="{FF2B5EF4-FFF2-40B4-BE49-F238E27FC236}">
                <a16:creationId xmlns:a16="http://schemas.microsoft.com/office/drawing/2014/main" id="{654E675C-2025-97D1-6C89-5E5568A93D4F}"/>
              </a:ext>
            </a:extLst>
          </p:cNvPr>
          <p:cNvSpPr/>
          <p:nvPr/>
        </p:nvSpPr>
        <p:spPr>
          <a:xfrm>
            <a:off x="711978" y="1480886"/>
            <a:ext cx="1572260" cy="1579880"/>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kern="100" dirty="0">
                <a:effectLst/>
                <a:ea typeface="Calibri" panose="020F0502020204030204" pitchFamily="34" charset="0"/>
                <a:cs typeface="Times New Roman" panose="02020603050405020304" pitchFamily="18" charset="0"/>
              </a:rPr>
              <a:t>Meet</a:t>
            </a:r>
          </a:p>
        </p:txBody>
      </p:sp>
      <p:sp>
        <p:nvSpPr>
          <p:cNvPr id="29" name="Oval 28">
            <a:extLst>
              <a:ext uri="{FF2B5EF4-FFF2-40B4-BE49-F238E27FC236}">
                <a16:creationId xmlns:a16="http://schemas.microsoft.com/office/drawing/2014/main" id="{409AF9D8-C20E-1D72-6377-1BC2E82B5613}"/>
              </a:ext>
            </a:extLst>
          </p:cNvPr>
          <p:cNvSpPr/>
          <p:nvPr/>
        </p:nvSpPr>
        <p:spPr>
          <a:xfrm>
            <a:off x="5427461" y="2960144"/>
            <a:ext cx="1666875" cy="1579881"/>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kern="100" dirty="0">
                <a:solidFill>
                  <a:srgbClr val="000000"/>
                </a:solidFill>
                <a:effectLst/>
                <a:ea typeface="Calibri" panose="020F0502020204030204" pitchFamily="34" charset="0"/>
                <a:cs typeface="Times New Roman" panose="02020603050405020304" pitchFamily="18" charset="0"/>
              </a:rPr>
              <a:t>Well Balanced Center Trusted Advisor Meets with patient, align on path for progress</a:t>
            </a:r>
            <a:endParaRPr lang="en-US" sz="1200" kern="100" dirty="0">
              <a:effectLst/>
              <a:ea typeface="Calibri" panose="020F0502020204030204" pitchFamily="34" charset="0"/>
              <a:cs typeface="Times New Roman" panose="02020603050405020304" pitchFamily="18" charset="0"/>
            </a:endParaRPr>
          </a:p>
        </p:txBody>
      </p:sp>
      <p:sp>
        <p:nvSpPr>
          <p:cNvPr id="30" name="Oval 29">
            <a:extLst>
              <a:ext uri="{FF2B5EF4-FFF2-40B4-BE49-F238E27FC236}">
                <a16:creationId xmlns:a16="http://schemas.microsoft.com/office/drawing/2014/main" id="{56809707-73E3-C630-67A3-A07ECDE36130}"/>
              </a:ext>
            </a:extLst>
          </p:cNvPr>
          <p:cNvSpPr/>
          <p:nvPr/>
        </p:nvSpPr>
        <p:spPr>
          <a:xfrm>
            <a:off x="6953611" y="1759202"/>
            <a:ext cx="1993560" cy="1823970"/>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b="1" kern="100" dirty="0">
                <a:solidFill>
                  <a:srgbClr val="000000"/>
                </a:solidFill>
                <a:effectLst/>
                <a:ea typeface="Calibri" panose="020F0502020204030204" pitchFamily="34" charset="0"/>
                <a:cs typeface="Times New Roman" panose="02020603050405020304" pitchFamily="18" charset="0"/>
              </a:rPr>
              <a:t>Well Balanced Center weekly progress check-ins and updates Behavioral Health Team in portal</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kern="100" dirty="0">
                <a:solidFill>
                  <a:srgbClr val="000000"/>
                </a:solidFill>
                <a:effectLst/>
                <a:ea typeface="Calibri" panose="020F0502020204030204" pitchFamily="34" charset="0"/>
                <a:cs typeface="Times New Roman" panose="02020603050405020304" pitchFamily="18" charset="0"/>
              </a:rPr>
              <a:t> </a:t>
            </a:r>
            <a:endParaRPr lang="en-US" sz="1200" kern="100" dirty="0">
              <a:effectLst/>
              <a:ea typeface="Calibri" panose="020F0502020204030204" pitchFamily="34" charset="0"/>
              <a:cs typeface="Times New Roman" panose="02020603050405020304" pitchFamily="18" charset="0"/>
            </a:endParaRPr>
          </a:p>
        </p:txBody>
      </p:sp>
      <p:cxnSp>
        <p:nvCxnSpPr>
          <p:cNvPr id="31" name="Straight Connector 30">
            <a:extLst>
              <a:ext uri="{FF2B5EF4-FFF2-40B4-BE49-F238E27FC236}">
                <a16:creationId xmlns:a16="http://schemas.microsoft.com/office/drawing/2014/main" id="{19637696-7D40-4864-69CD-7ECD34AA720E}"/>
              </a:ext>
            </a:extLst>
          </p:cNvPr>
          <p:cNvCxnSpPr>
            <a:cxnSpLocks/>
          </p:cNvCxnSpPr>
          <p:nvPr/>
        </p:nvCxnSpPr>
        <p:spPr>
          <a:xfrm>
            <a:off x="5663223" y="1759202"/>
            <a:ext cx="1290388" cy="463088"/>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B6D0AD31-31DA-2498-CC85-7F5D88ED6967}"/>
              </a:ext>
            </a:extLst>
          </p:cNvPr>
          <p:cNvSpPr/>
          <p:nvPr/>
        </p:nvSpPr>
        <p:spPr>
          <a:xfrm>
            <a:off x="1961091" y="2843521"/>
            <a:ext cx="1613535" cy="1612900"/>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kern="100" dirty="0">
                <a:solidFill>
                  <a:srgbClr val="000000"/>
                </a:solidFill>
                <a:effectLst/>
                <a:ea typeface="Calibri" panose="020F0502020204030204" pitchFamily="34" charset="0"/>
                <a:cs typeface="Times New Roman" panose="02020603050405020304" pitchFamily="18" charset="0"/>
              </a:rPr>
              <a:t>Well Balanced Center Contacted and next steps selected </a:t>
            </a:r>
            <a:endParaRPr lang="en-US" sz="1200" kern="100" dirty="0">
              <a:effectLst/>
              <a:ea typeface="Calibri" panose="020F0502020204030204" pitchFamily="34" charset="0"/>
              <a:cs typeface="Times New Roman" panose="02020603050405020304" pitchFamily="18" charset="0"/>
            </a:endParaRPr>
          </a:p>
        </p:txBody>
      </p:sp>
      <p:cxnSp>
        <p:nvCxnSpPr>
          <p:cNvPr id="34" name="Straight Connector 33">
            <a:extLst>
              <a:ext uri="{FF2B5EF4-FFF2-40B4-BE49-F238E27FC236}">
                <a16:creationId xmlns:a16="http://schemas.microsoft.com/office/drawing/2014/main" id="{4F1BC7D1-0C74-BE02-0C3F-952BFB4932F2}"/>
              </a:ext>
            </a:extLst>
          </p:cNvPr>
          <p:cNvCxnSpPr>
            <a:cxnSpLocks/>
          </p:cNvCxnSpPr>
          <p:nvPr/>
        </p:nvCxnSpPr>
        <p:spPr>
          <a:xfrm>
            <a:off x="5185208" y="2447761"/>
            <a:ext cx="594537" cy="579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B61CE72-BB10-2C98-B7AE-4E516D45B6C3}"/>
              </a:ext>
            </a:extLst>
          </p:cNvPr>
          <p:cNvCxnSpPr>
            <a:cxnSpLocks/>
          </p:cNvCxnSpPr>
          <p:nvPr/>
        </p:nvCxnSpPr>
        <p:spPr>
          <a:xfrm>
            <a:off x="5337608" y="2600161"/>
            <a:ext cx="515907" cy="48672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06FC64A-84C5-06EC-4C41-3B4F5088FBE1}"/>
              </a:ext>
            </a:extLst>
          </p:cNvPr>
          <p:cNvCxnSpPr>
            <a:cxnSpLocks/>
          </p:cNvCxnSpPr>
          <p:nvPr/>
        </p:nvCxnSpPr>
        <p:spPr>
          <a:xfrm flipH="1">
            <a:off x="3225686" y="2330326"/>
            <a:ext cx="594537" cy="629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CA4EA44-361B-3A34-67B6-FE1D99D50E72}"/>
              </a:ext>
            </a:extLst>
          </p:cNvPr>
          <p:cNvCxnSpPr>
            <a:cxnSpLocks/>
            <a:endCxn id="28" idx="6"/>
          </p:cNvCxnSpPr>
          <p:nvPr/>
        </p:nvCxnSpPr>
        <p:spPr>
          <a:xfrm flipH="1">
            <a:off x="2284238" y="1776887"/>
            <a:ext cx="1173866" cy="493939"/>
          </a:xfrm>
          <a:prstGeom prst="line">
            <a:avLst/>
          </a:prstGeom>
        </p:spPr>
        <p:style>
          <a:lnRef idx="1">
            <a:schemeClr val="accent1"/>
          </a:lnRef>
          <a:fillRef idx="0">
            <a:schemeClr val="accent1"/>
          </a:fillRef>
          <a:effectRef idx="0">
            <a:schemeClr val="accent1"/>
          </a:effectRef>
          <a:fontRef idx="minor">
            <a:schemeClr val="tx1"/>
          </a:fontRef>
        </p:style>
      </p:cxnSp>
      <p:sp>
        <p:nvSpPr>
          <p:cNvPr id="5" name="Google Shape;355;p39">
            <a:extLst>
              <a:ext uri="{FF2B5EF4-FFF2-40B4-BE49-F238E27FC236}">
                <a16:creationId xmlns:a16="http://schemas.microsoft.com/office/drawing/2014/main" id="{C812B256-2EB9-D4F6-D89D-824351544E9F}"/>
              </a:ext>
            </a:extLst>
          </p:cNvPr>
          <p:cNvSpPr/>
          <p:nvPr/>
        </p:nvSpPr>
        <p:spPr>
          <a:xfrm>
            <a:off x="221097" y="145636"/>
            <a:ext cx="1169400" cy="1169400"/>
          </a:xfrm>
          <a:prstGeom prst="ellipse">
            <a:avLst/>
          </a:prstGeom>
          <a:solidFill>
            <a:srgbClr val="FFFF00"/>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t>04</a:t>
            </a:r>
          </a:p>
        </p:txBody>
      </p:sp>
      <p:sp>
        <p:nvSpPr>
          <p:cNvPr id="2" name="TextBox 1">
            <a:extLst>
              <a:ext uri="{FF2B5EF4-FFF2-40B4-BE49-F238E27FC236}">
                <a16:creationId xmlns:a16="http://schemas.microsoft.com/office/drawing/2014/main" id="{E7E3B3F3-048C-DA01-4A7F-B2D634510B95}"/>
              </a:ext>
            </a:extLst>
          </p:cNvPr>
          <p:cNvSpPr txBox="1"/>
          <p:nvPr/>
        </p:nvSpPr>
        <p:spPr>
          <a:xfrm>
            <a:off x="4051005" y="1052623"/>
            <a:ext cx="1134203" cy="646331"/>
          </a:xfrm>
          <a:prstGeom prst="rect">
            <a:avLst/>
          </a:prstGeom>
          <a:noFill/>
        </p:spPr>
        <p:txBody>
          <a:bodyPr wrap="square" rtlCol="0">
            <a:spAutoFit/>
          </a:bodyPr>
          <a:lstStyle/>
          <a:p>
            <a:pPr algn="ctr"/>
            <a:r>
              <a:rPr lang="en-US" dirty="0"/>
              <a:t>Human/ Patient</a:t>
            </a:r>
          </a:p>
        </p:txBody>
      </p:sp>
      <p:sp>
        <p:nvSpPr>
          <p:cNvPr id="3" name="TextBox 2">
            <a:extLst>
              <a:ext uri="{FF2B5EF4-FFF2-40B4-BE49-F238E27FC236}">
                <a16:creationId xmlns:a16="http://schemas.microsoft.com/office/drawing/2014/main" id="{C3F54A1D-60D6-91D3-069F-76346D3A0F90}"/>
              </a:ext>
            </a:extLst>
          </p:cNvPr>
          <p:cNvSpPr txBox="1"/>
          <p:nvPr/>
        </p:nvSpPr>
        <p:spPr>
          <a:xfrm>
            <a:off x="1084520" y="1759202"/>
            <a:ext cx="1008025" cy="1169551"/>
          </a:xfrm>
          <a:prstGeom prst="rect">
            <a:avLst/>
          </a:prstGeom>
          <a:noFill/>
        </p:spPr>
        <p:txBody>
          <a:bodyPr wrap="square" rtlCol="0">
            <a:spAutoFit/>
          </a:bodyPr>
          <a:lstStyle/>
          <a:p>
            <a:r>
              <a:rPr lang="en-US" sz="1400" dirty="0"/>
              <a:t>Meets with Behavioral Health, makes referral </a:t>
            </a:r>
          </a:p>
        </p:txBody>
      </p:sp>
    </p:spTree>
    <p:extLst>
      <p:ext uri="{BB962C8B-B14F-4D97-AF65-F5344CB8AC3E}">
        <p14:creationId xmlns:p14="http://schemas.microsoft.com/office/powerpoint/2010/main" val="2540550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3"/>
          <p:cNvSpPr/>
          <p:nvPr/>
        </p:nvSpPr>
        <p:spPr>
          <a:xfrm>
            <a:off x="4859657" y="432149"/>
            <a:ext cx="2438714" cy="2985755"/>
          </a:xfrm>
          <a:prstGeom prst="roundRect">
            <a:avLst>
              <a:gd name="adj" fmla="val 16667"/>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3"/>
          <p:cNvSpPr/>
          <p:nvPr/>
        </p:nvSpPr>
        <p:spPr>
          <a:xfrm>
            <a:off x="907701" y="1323617"/>
            <a:ext cx="3014400" cy="3003000"/>
          </a:xfrm>
          <a:prstGeom prst="roundRect">
            <a:avLst>
              <a:gd name="adj" fmla="val 16667"/>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3"/>
          <p:cNvSpPr/>
          <p:nvPr/>
        </p:nvSpPr>
        <p:spPr>
          <a:xfrm>
            <a:off x="6625263" y="689253"/>
            <a:ext cx="915981" cy="90166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3"/>
          <p:cNvSpPr/>
          <p:nvPr/>
        </p:nvSpPr>
        <p:spPr>
          <a:xfrm>
            <a:off x="410393" y="155294"/>
            <a:ext cx="828000" cy="828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11</a:t>
            </a:fld>
            <a:endParaRPr/>
          </a:p>
        </p:txBody>
      </p:sp>
      <p:sp>
        <p:nvSpPr>
          <p:cNvPr id="416" name="Google Shape;416;p43"/>
          <p:cNvSpPr txBox="1">
            <a:spLocks noGrp="1"/>
          </p:cNvSpPr>
          <p:nvPr>
            <p:ph type="subTitle" idx="2"/>
          </p:nvPr>
        </p:nvSpPr>
        <p:spPr>
          <a:xfrm>
            <a:off x="771092" y="332626"/>
            <a:ext cx="2286000" cy="48425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Them</a:t>
            </a:r>
            <a:endParaRPr dirty="0"/>
          </a:p>
        </p:txBody>
      </p:sp>
      <p:sp>
        <p:nvSpPr>
          <p:cNvPr id="417" name="Google Shape;417;p43"/>
          <p:cNvSpPr txBox="1">
            <a:spLocks noGrp="1"/>
          </p:cNvSpPr>
          <p:nvPr>
            <p:ph type="subTitle" idx="4"/>
          </p:nvPr>
        </p:nvSpPr>
        <p:spPr>
          <a:xfrm>
            <a:off x="4711901" y="374654"/>
            <a:ext cx="22878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Us</a:t>
            </a:r>
            <a:endParaRPr dirty="0"/>
          </a:p>
        </p:txBody>
      </p:sp>
      <p:sp>
        <p:nvSpPr>
          <p:cNvPr id="420" name="Google Shape;420;p43"/>
          <p:cNvSpPr txBox="1">
            <a:spLocks noGrp="1"/>
          </p:cNvSpPr>
          <p:nvPr>
            <p:ph type="subTitle" idx="6"/>
          </p:nvPr>
        </p:nvSpPr>
        <p:spPr>
          <a:prstGeom prst="rect">
            <a:avLst/>
          </a:prstGeom>
        </p:spPr>
        <p:txBody>
          <a:bodyPr spcFirstLastPara="1" wrap="square" lIns="91425" tIns="91425" rIns="91425" bIns="91425" anchor="ctr" anchorCtr="0">
            <a:noAutofit/>
          </a:bodyPr>
          <a:lstStyle/>
          <a:p>
            <a:pPr marL="0" indent="0"/>
            <a:r>
              <a:rPr lang="en-US" dirty="0"/>
              <a:t>WBC| 2024</a:t>
            </a:r>
          </a:p>
        </p:txBody>
      </p:sp>
      <p:grpSp>
        <p:nvGrpSpPr>
          <p:cNvPr id="421" name="Google Shape;421;p43"/>
          <p:cNvGrpSpPr/>
          <p:nvPr/>
        </p:nvGrpSpPr>
        <p:grpSpPr>
          <a:xfrm>
            <a:off x="1444505" y="1431167"/>
            <a:ext cx="455682" cy="399351"/>
            <a:chOff x="899850" y="871450"/>
            <a:chExt cx="483175" cy="423400"/>
          </a:xfrm>
        </p:grpSpPr>
        <p:sp>
          <p:nvSpPr>
            <p:cNvPr id="422" name="Google Shape;422;p43"/>
            <p:cNvSpPr/>
            <p:nvPr/>
          </p:nvSpPr>
          <p:spPr>
            <a:xfrm>
              <a:off x="1325175" y="1040825"/>
              <a:ext cx="56425" cy="28275"/>
            </a:xfrm>
            <a:custGeom>
              <a:avLst/>
              <a:gdLst/>
              <a:ahLst/>
              <a:cxnLst/>
              <a:rect l="l" t="t" r="r" b="b"/>
              <a:pathLst>
                <a:path w="2257" h="1131" extrusionOk="0">
                  <a:moveTo>
                    <a:pt x="564" y="1"/>
                  </a:moveTo>
                  <a:cubicBezTo>
                    <a:pt x="251" y="1"/>
                    <a:pt x="1" y="251"/>
                    <a:pt x="1" y="564"/>
                  </a:cubicBezTo>
                  <a:cubicBezTo>
                    <a:pt x="1" y="877"/>
                    <a:pt x="251" y="1130"/>
                    <a:pt x="564" y="1130"/>
                  </a:cubicBezTo>
                  <a:lnTo>
                    <a:pt x="1693" y="1130"/>
                  </a:lnTo>
                  <a:cubicBezTo>
                    <a:pt x="2006" y="1130"/>
                    <a:pt x="2256" y="877"/>
                    <a:pt x="2256" y="564"/>
                  </a:cubicBezTo>
                  <a:cubicBezTo>
                    <a:pt x="2256" y="251"/>
                    <a:pt x="2006" y="1"/>
                    <a:pt x="1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3" name="Google Shape;423;p43"/>
            <p:cNvSpPr/>
            <p:nvPr/>
          </p:nvSpPr>
          <p:spPr>
            <a:xfrm>
              <a:off x="1323750" y="956100"/>
              <a:ext cx="59275" cy="56525"/>
            </a:xfrm>
            <a:custGeom>
              <a:avLst/>
              <a:gdLst/>
              <a:ahLst/>
              <a:cxnLst/>
              <a:rect l="l" t="t" r="r" b="b"/>
              <a:pathLst>
                <a:path w="2371" h="2261" extrusionOk="0">
                  <a:moveTo>
                    <a:pt x="1750" y="0"/>
                  </a:moveTo>
                  <a:cubicBezTo>
                    <a:pt x="1605" y="0"/>
                    <a:pt x="1461" y="55"/>
                    <a:pt x="1350" y="165"/>
                  </a:cubicBezTo>
                  <a:lnTo>
                    <a:pt x="220" y="1294"/>
                  </a:lnTo>
                  <a:cubicBezTo>
                    <a:pt x="0" y="1517"/>
                    <a:pt x="0" y="1872"/>
                    <a:pt x="220" y="2095"/>
                  </a:cubicBezTo>
                  <a:cubicBezTo>
                    <a:pt x="332" y="2205"/>
                    <a:pt x="476" y="2260"/>
                    <a:pt x="621" y="2260"/>
                  </a:cubicBezTo>
                  <a:cubicBezTo>
                    <a:pt x="765" y="2260"/>
                    <a:pt x="910" y="2205"/>
                    <a:pt x="1021" y="2095"/>
                  </a:cubicBezTo>
                  <a:lnTo>
                    <a:pt x="2151" y="966"/>
                  </a:lnTo>
                  <a:cubicBezTo>
                    <a:pt x="2370" y="743"/>
                    <a:pt x="2370" y="388"/>
                    <a:pt x="2151" y="165"/>
                  </a:cubicBezTo>
                  <a:cubicBezTo>
                    <a:pt x="2039" y="55"/>
                    <a:pt x="1895" y="0"/>
                    <a:pt x="1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 name="Google Shape;424;p43"/>
            <p:cNvSpPr/>
            <p:nvPr/>
          </p:nvSpPr>
          <p:spPr>
            <a:xfrm>
              <a:off x="1323750" y="1097250"/>
              <a:ext cx="59275" cy="56525"/>
            </a:xfrm>
            <a:custGeom>
              <a:avLst/>
              <a:gdLst/>
              <a:ahLst/>
              <a:cxnLst/>
              <a:rect l="l" t="t" r="r" b="b"/>
              <a:pathLst>
                <a:path w="2371" h="2261" extrusionOk="0">
                  <a:moveTo>
                    <a:pt x="621" y="0"/>
                  </a:moveTo>
                  <a:cubicBezTo>
                    <a:pt x="476" y="0"/>
                    <a:pt x="332" y="55"/>
                    <a:pt x="220" y="165"/>
                  </a:cubicBezTo>
                  <a:cubicBezTo>
                    <a:pt x="0" y="388"/>
                    <a:pt x="0" y="743"/>
                    <a:pt x="220" y="966"/>
                  </a:cubicBezTo>
                  <a:lnTo>
                    <a:pt x="1350" y="2095"/>
                  </a:lnTo>
                  <a:cubicBezTo>
                    <a:pt x="1461" y="2205"/>
                    <a:pt x="1605" y="2260"/>
                    <a:pt x="1750" y="2260"/>
                  </a:cubicBezTo>
                  <a:cubicBezTo>
                    <a:pt x="1895" y="2260"/>
                    <a:pt x="2039" y="2205"/>
                    <a:pt x="2151" y="2095"/>
                  </a:cubicBezTo>
                  <a:cubicBezTo>
                    <a:pt x="2370" y="1872"/>
                    <a:pt x="2370" y="1517"/>
                    <a:pt x="2151" y="1294"/>
                  </a:cubicBezTo>
                  <a:lnTo>
                    <a:pt x="1021" y="165"/>
                  </a:lnTo>
                  <a:cubicBezTo>
                    <a:pt x="910" y="55"/>
                    <a:pt x="765" y="0"/>
                    <a:pt x="6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5" name="Google Shape;425;p43"/>
            <p:cNvSpPr/>
            <p:nvPr/>
          </p:nvSpPr>
          <p:spPr>
            <a:xfrm>
              <a:off x="899850" y="871450"/>
              <a:ext cx="396150" cy="423400"/>
            </a:xfrm>
            <a:custGeom>
              <a:avLst/>
              <a:gdLst/>
              <a:ahLst/>
              <a:cxnLst/>
              <a:rect l="l" t="t" r="r" b="b"/>
              <a:pathLst>
                <a:path w="15846" h="16936" extrusionOk="0">
                  <a:moveTo>
                    <a:pt x="6812" y="4518"/>
                  </a:moveTo>
                  <a:lnTo>
                    <a:pt x="6812" y="10164"/>
                  </a:lnTo>
                  <a:lnTo>
                    <a:pt x="5682" y="10164"/>
                  </a:lnTo>
                  <a:lnTo>
                    <a:pt x="5682" y="4518"/>
                  </a:lnTo>
                  <a:close/>
                  <a:moveTo>
                    <a:pt x="14153" y="1130"/>
                  </a:moveTo>
                  <a:cubicBezTo>
                    <a:pt x="14463" y="1130"/>
                    <a:pt x="14716" y="1380"/>
                    <a:pt x="14716" y="1693"/>
                  </a:cubicBezTo>
                  <a:lnTo>
                    <a:pt x="14716" y="12985"/>
                  </a:lnTo>
                  <a:cubicBezTo>
                    <a:pt x="14716" y="13298"/>
                    <a:pt x="14463" y="13551"/>
                    <a:pt x="14153" y="13551"/>
                  </a:cubicBezTo>
                  <a:lnTo>
                    <a:pt x="13587" y="13551"/>
                  </a:lnTo>
                  <a:lnTo>
                    <a:pt x="13587" y="1130"/>
                  </a:lnTo>
                  <a:close/>
                  <a:moveTo>
                    <a:pt x="13018" y="1"/>
                  </a:moveTo>
                  <a:cubicBezTo>
                    <a:pt x="13012" y="1"/>
                    <a:pt x="13006" y="4"/>
                    <a:pt x="13000" y="4"/>
                  </a:cubicBezTo>
                  <a:cubicBezTo>
                    <a:pt x="12992" y="4"/>
                    <a:pt x="12985" y="4"/>
                    <a:pt x="12978" y="4"/>
                  </a:cubicBezTo>
                  <a:cubicBezTo>
                    <a:pt x="12972" y="4"/>
                    <a:pt x="12967" y="4"/>
                    <a:pt x="12961" y="4"/>
                  </a:cubicBezTo>
                  <a:cubicBezTo>
                    <a:pt x="12797" y="4"/>
                    <a:pt x="12768" y="58"/>
                    <a:pt x="7221" y="3385"/>
                  </a:cubicBezTo>
                  <a:lnTo>
                    <a:pt x="3990" y="3385"/>
                  </a:lnTo>
                  <a:cubicBezTo>
                    <a:pt x="1810" y="3388"/>
                    <a:pt x="0" y="5159"/>
                    <a:pt x="0" y="7339"/>
                  </a:cubicBezTo>
                  <a:cubicBezTo>
                    <a:pt x="0" y="9323"/>
                    <a:pt x="1515" y="10959"/>
                    <a:pt x="3424" y="11236"/>
                  </a:cubicBezTo>
                  <a:lnTo>
                    <a:pt x="3424" y="15244"/>
                  </a:lnTo>
                  <a:cubicBezTo>
                    <a:pt x="3424" y="16180"/>
                    <a:pt x="4183" y="16936"/>
                    <a:pt x="5119" y="16936"/>
                  </a:cubicBezTo>
                  <a:cubicBezTo>
                    <a:pt x="6053" y="16936"/>
                    <a:pt x="6812" y="16180"/>
                    <a:pt x="6812" y="15244"/>
                  </a:cubicBezTo>
                  <a:lnTo>
                    <a:pt x="6812" y="11293"/>
                  </a:lnTo>
                  <a:lnTo>
                    <a:pt x="7221" y="11293"/>
                  </a:lnTo>
                  <a:cubicBezTo>
                    <a:pt x="12690" y="14573"/>
                    <a:pt x="12811" y="14681"/>
                    <a:pt x="12984" y="14681"/>
                  </a:cubicBezTo>
                  <a:cubicBezTo>
                    <a:pt x="12997" y="14681"/>
                    <a:pt x="13009" y="14681"/>
                    <a:pt x="13024" y="14681"/>
                  </a:cubicBezTo>
                  <a:lnTo>
                    <a:pt x="14153" y="14681"/>
                  </a:lnTo>
                  <a:cubicBezTo>
                    <a:pt x="15087" y="14678"/>
                    <a:pt x="15845" y="13922"/>
                    <a:pt x="15845" y="12985"/>
                  </a:cubicBezTo>
                  <a:lnTo>
                    <a:pt x="15845" y="1693"/>
                  </a:lnTo>
                  <a:cubicBezTo>
                    <a:pt x="15845" y="756"/>
                    <a:pt x="15087" y="1"/>
                    <a:pt x="14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26" name="Google Shape;426;p43"/>
          <p:cNvGrpSpPr/>
          <p:nvPr/>
        </p:nvGrpSpPr>
        <p:grpSpPr>
          <a:xfrm>
            <a:off x="7689526" y="196873"/>
            <a:ext cx="831852" cy="744842"/>
            <a:chOff x="5049725" y="1435050"/>
            <a:chExt cx="486550" cy="481850"/>
          </a:xfrm>
        </p:grpSpPr>
        <p:sp>
          <p:nvSpPr>
            <p:cNvPr id="427" name="Google Shape;427;p43"/>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8" name="Google Shape;428;p43"/>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9" name="Google Shape;429;p43"/>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0" name="Google Shape;430;p43"/>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 name="TextBox 3">
            <a:extLst>
              <a:ext uri="{FF2B5EF4-FFF2-40B4-BE49-F238E27FC236}">
                <a16:creationId xmlns:a16="http://schemas.microsoft.com/office/drawing/2014/main" id="{634F3285-6A28-8BC7-EC22-50D27DA170D2}"/>
              </a:ext>
            </a:extLst>
          </p:cNvPr>
          <p:cNvSpPr txBox="1"/>
          <p:nvPr/>
        </p:nvSpPr>
        <p:spPr>
          <a:xfrm>
            <a:off x="410393" y="1273231"/>
            <a:ext cx="3014401" cy="1477328"/>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(let’s refine this)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a:t>
            </a:r>
            <a:r>
              <a:rPr lang="en-US" sz="1800" dirty="0">
                <a:latin typeface="Calibri" panose="020F0502020204030204" pitchFamily="34" charset="0"/>
                <a:cs typeface="Calibri" panose="020F0502020204030204" pitchFamily="34" charset="0"/>
              </a:rPr>
              <a:t>eparate prescriptions,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a:t>
            </a:r>
            <a:r>
              <a:rPr lang="en-US" sz="1800" dirty="0">
                <a:latin typeface="Calibri" panose="020F0502020204030204" pitchFamily="34" charset="0"/>
                <a:cs typeface="Calibri" panose="020F0502020204030204" pitchFamily="34" charset="0"/>
              </a:rPr>
              <a:t>eparate health education</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Separate </a:t>
            </a:r>
            <a:r>
              <a:rPr lang="en-US" dirty="0">
                <a:latin typeface="Calibri" panose="020F0502020204030204" pitchFamily="34" charset="0"/>
                <a:cs typeface="Calibri" panose="020F0502020204030204" pitchFamily="34" charset="0"/>
              </a:rPr>
              <a:t>A</a:t>
            </a:r>
            <a:r>
              <a:rPr lang="en-US" sz="1800" dirty="0">
                <a:latin typeface="Calibri" panose="020F0502020204030204" pitchFamily="34" charset="0"/>
                <a:cs typeface="Calibri" panose="020F0502020204030204" pitchFamily="34" charset="0"/>
              </a:rPr>
              <a:t>pps </a:t>
            </a:r>
          </a:p>
          <a:p>
            <a:endParaRPr lang="en-US" dirty="0"/>
          </a:p>
        </p:txBody>
      </p:sp>
      <p:sp>
        <p:nvSpPr>
          <p:cNvPr id="7" name="TextBox 6">
            <a:extLst>
              <a:ext uri="{FF2B5EF4-FFF2-40B4-BE49-F238E27FC236}">
                <a16:creationId xmlns:a16="http://schemas.microsoft.com/office/drawing/2014/main" id="{A78A7FCB-488A-59BE-2A9E-848DA574379A}"/>
              </a:ext>
            </a:extLst>
          </p:cNvPr>
          <p:cNvSpPr txBox="1"/>
          <p:nvPr/>
        </p:nvSpPr>
        <p:spPr>
          <a:xfrm>
            <a:off x="5439378" y="1238035"/>
            <a:ext cx="3507255" cy="3693319"/>
          </a:xfrm>
          <a:prstGeom prst="rect">
            <a:avLst/>
          </a:prstGeom>
          <a:noFill/>
        </p:spPr>
        <p:txBody>
          <a:bodyPr wrap="square" rtlCol="0">
            <a:spAutoFit/>
          </a:bodyPr>
          <a:lstStyle/>
          <a:p>
            <a:pPr marL="0" lvl="0" indent="0" rtl="0">
              <a:spcBef>
                <a:spcPts val="0"/>
              </a:spcBef>
              <a:spcAft>
                <a:spcPts val="0"/>
              </a:spcAft>
              <a:buNone/>
            </a:pPr>
            <a:r>
              <a:rPr lang="en-US" dirty="0">
                <a:solidFill>
                  <a:schemeClr val="tx2"/>
                </a:solidFill>
                <a:latin typeface="Calibri" panose="020F0502020204030204" pitchFamily="34" charset="0"/>
                <a:cs typeface="Calibri" panose="020F0502020204030204" pitchFamily="34" charset="0"/>
              </a:rPr>
              <a:t>Wellness Ecosystem via c</a:t>
            </a:r>
            <a:r>
              <a:rPr lang="en-US" sz="1800" dirty="0">
                <a:solidFill>
                  <a:schemeClr val="tx2"/>
                </a:solidFill>
                <a:latin typeface="Calibri" panose="020F0502020204030204" pitchFamily="34" charset="0"/>
                <a:cs typeface="Calibri" panose="020F0502020204030204" pitchFamily="34" charset="0"/>
              </a:rPr>
              <a:t>entral hub </a:t>
            </a:r>
            <a:r>
              <a:rPr lang="en-US" sz="1800" dirty="0">
                <a:latin typeface="Calibri" panose="020F0502020204030204" pitchFamily="34" charset="0"/>
                <a:cs typeface="Calibri" panose="020F0502020204030204" pitchFamily="34" charset="0"/>
              </a:rPr>
              <a:t>based community.</a:t>
            </a:r>
          </a:p>
          <a:p>
            <a:pPr marL="0" lvl="0" indent="0" rtl="0">
              <a:spcBef>
                <a:spcPts val="0"/>
              </a:spcBef>
              <a:spcAft>
                <a:spcPts val="0"/>
              </a:spcAft>
              <a:buNone/>
            </a:pPr>
            <a:endParaRPr lang="en-US" sz="1800" dirty="0">
              <a:latin typeface="Calibri" panose="020F0502020204030204" pitchFamily="34" charset="0"/>
              <a:cs typeface="Calibri" panose="020F0502020204030204" pitchFamily="34" charset="0"/>
            </a:endParaRPr>
          </a:p>
          <a:p>
            <a:pPr marL="0" lvl="0" indent="0" rtl="0">
              <a:spcBef>
                <a:spcPts val="0"/>
              </a:spcBef>
              <a:spcAft>
                <a:spcPts val="0"/>
              </a:spcAft>
              <a:buNone/>
            </a:pPr>
            <a:r>
              <a:rPr lang="en-US" dirty="0">
                <a:solidFill>
                  <a:schemeClr val="tx2"/>
                </a:solidFill>
                <a:latin typeface="Calibri" panose="020F0502020204030204" pitchFamily="34" charset="0"/>
                <a:cs typeface="Calibri" panose="020F0502020204030204" pitchFamily="34" charset="0"/>
              </a:rPr>
              <a:t>S</a:t>
            </a:r>
            <a:r>
              <a:rPr lang="en-US" sz="1800" dirty="0">
                <a:solidFill>
                  <a:schemeClr val="tx2"/>
                </a:solidFill>
                <a:latin typeface="Calibri" panose="020F0502020204030204" pitchFamily="34" charset="0"/>
                <a:cs typeface="Calibri" panose="020F0502020204030204" pitchFamily="34" charset="0"/>
              </a:rPr>
              <a:t>elf improvement structure </a:t>
            </a:r>
            <a:r>
              <a:rPr lang="en-US" sz="1800" dirty="0">
                <a:latin typeface="Calibri" panose="020F0502020204030204" pitchFamily="34" charset="0"/>
                <a:cs typeface="Calibri" panose="020F0502020204030204" pitchFamily="34" charset="0"/>
              </a:rPr>
              <a:t>provided by our</a:t>
            </a:r>
            <a:r>
              <a:rPr lang="en-US" dirty="0">
                <a:latin typeface="Calibri" panose="020F0502020204030204" pitchFamily="34" charset="0"/>
                <a:cs typeface="Calibri" panose="020F0502020204030204" pitchFamily="34" charset="0"/>
              </a:rPr>
              <a:t> </a:t>
            </a:r>
            <a:r>
              <a:rPr lang="en-US" sz="1800" dirty="0">
                <a:solidFill>
                  <a:schemeClr val="tx2"/>
                </a:solidFill>
                <a:latin typeface="Calibri" panose="020F0502020204030204" pitchFamily="34" charset="0"/>
                <a:cs typeface="Calibri" panose="020F0502020204030204" pitchFamily="34" charset="0"/>
              </a:rPr>
              <a:t>Trusted advisors</a:t>
            </a:r>
            <a:r>
              <a:rPr lang="en-US" sz="1800" dirty="0">
                <a:latin typeface="Calibri" panose="020F0502020204030204" pitchFamily="34" charset="0"/>
                <a:cs typeface="Calibri" panose="020F0502020204030204" pitchFamily="34" charset="0"/>
              </a:rPr>
              <a:t>, </a:t>
            </a:r>
            <a:r>
              <a:rPr lang="en-US" sz="1800" dirty="0">
                <a:solidFill>
                  <a:schemeClr val="tx2"/>
                </a:solidFill>
                <a:latin typeface="Calibri" panose="020F0502020204030204" pitchFamily="34" charset="0"/>
                <a:cs typeface="Calibri" panose="020F0502020204030204" pitchFamily="34" charset="0"/>
              </a:rPr>
              <a:t>best practices</a:t>
            </a:r>
            <a:r>
              <a:rPr lang="en-US" sz="1800" dirty="0">
                <a:latin typeface="Calibri" panose="020F0502020204030204" pitchFamily="34" charset="0"/>
                <a:cs typeface="Calibri" panose="020F0502020204030204" pitchFamily="34" charset="0"/>
              </a:rPr>
              <a:t>, apps, services and</a:t>
            </a:r>
          </a:p>
          <a:p>
            <a:pPr marL="0" lvl="0" indent="0" rtl="0">
              <a:spcBef>
                <a:spcPts val="0"/>
              </a:spcBef>
              <a:spcAft>
                <a:spcPts val="0"/>
              </a:spcAft>
              <a:buNone/>
            </a:pPr>
            <a:r>
              <a:rPr lang="en-US" sz="1800" dirty="0">
                <a:latin typeface="Calibri" panose="020F0502020204030204" pitchFamily="34" charset="0"/>
                <a:cs typeface="Calibri" panose="020F0502020204030204" pitchFamily="34" charset="0"/>
              </a:rPr>
              <a:t>professionals provided in a </a:t>
            </a:r>
          </a:p>
          <a:p>
            <a:pPr marL="0" lvl="0" indent="0" rtl="0">
              <a:spcBef>
                <a:spcPts val="0"/>
              </a:spcBef>
              <a:spcAft>
                <a:spcPts val="0"/>
              </a:spcAft>
              <a:buNone/>
            </a:pPr>
            <a:r>
              <a:rPr lang="en-US" sz="1800" dirty="0">
                <a:latin typeface="Calibri" panose="020F0502020204030204" pitchFamily="34" charset="0"/>
                <a:cs typeface="Calibri" panose="020F0502020204030204" pitchFamily="34" charset="0"/>
              </a:rPr>
              <a:t>concierge referral network</a:t>
            </a:r>
          </a:p>
          <a:p>
            <a:pPr marL="0" lvl="0" indent="0" rtl="0">
              <a:spcBef>
                <a:spcPts val="0"/>
              </a:spcBef>
              <a:spcAft>
                <a:spcPts val="0"/>
              </a:spcAft>
              <a:buNone/>
            </a:pPr>
            <a:endParaRPr lang="en-US" sz="1800" dirty="0">
              <a:solidFill>
                <a:schemeClr val="tx2"/>
              </a:solidFill>
              <a:latin typeface="Calibri" panose="020F0502020204030204" pitchFamily="34" charset="0"/>
              <a:cs typeface="Calibri" panose="020F0502020204030204" pitchFamily="34" charset="0"/>
            </a:endParaRPr>
          </a:p>
          <a:p>
            <a:pPr marL="0" lvl="0" indent="0" rtl="0">
              <a:spcBef>
                <a:spcPts val="0"/>
              </a:spcBef>
              <a:spcAft>
                <a:spcPts val="0"/>
              </a:spcAft>
              <a:buNone/>
            </a:pPr>
            <a:r>
              <a:rPr lang="en-US" dirty="0">
                <a:solidFill>
                  <a:schemeClr val="tx2"/>
                </a:solidFill>
                <a:latin typeface="Calibri" panose="020F0502020204030204" pitchFamily="34" charset="0"/>
                <a:cs typeface="Calibri" panose="020F0502020204030204" pitchFamily="34" charset="0"/>
              </a:rPr>
              <a:t>I</a:t>
            </a:r>
            <a:r>
              <a:rPr lang="en-US" sz="1800" dirty="0">
                <a:solidFill>
                  <a:schemeClr val="tx2"/>
                </a:solidFill>
                <a:latin typeface="Calibri" panose="020F0502020204030204" pitchFamily="34" charset="0"/>
                <a:cs typeface="Calibri" panose="020F0502020204030204" pitchFamily="34" charset="0"/>
              </a:rPr>
              <a:t>ntegration of goal setting and accountability practices with healthcare providers</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7">
          <a:extLst>
            <a:ext uri="{FF2B5EF4-FFF2-40B4-BE49-F238E27FC236}">
              <a16:creationId xmlns:a16="http://schemas.microsoft.com/office/drawing/2014/main" id="{1F049FE1-9376-0DF4-AD0A-B541261DD70A}"/>
            </a:ext>
          </a:extLst>
        </p:cNvPr>
        <p:cNvGrpSpPr/>
        <p:nvPr/>
      </p:nvGrpSpPr>
      <p:grpSpPr>
        <a:xfrm>
          <a:off x="0" y="0"/>
          <a:ext cx="0" cy="0"/>
          <a:chOff x="0" y="0"/>
          <a:chExt cx="0" cy="0"/>
        </a:xfrm>
      </p:grpSpPr>
      <p:sp>
        <p:nvSpPr>
          <p:cNvPr id="410" name="Google Shape;410;p43">
            <a:extLst>
              <a:ext uri="{FF2B5EF4-FFF2-40B4-BE49-F238E27FC236}">
                <a16:creationId xmlns:a16="http://schemas.microsoft.com/office/drawing/2014/main" id="{A859E464-0135-35ED-8DEC-9648E90442DA}"/>
              </a:ext>
            </a:extLst>
          </p:cNvPr>
          <p:cNvSpPr/>
          <p:nvPr/>
        </p:nvSpPr>
        <p:spPr>
          <a:xfrm>
            <a:off x="907701" y="1323617"/>
            <a:ext cx="3014400" cy="3003000"/>
          </a:xfrm>
          <a:prstGeom prst="roundRect">
            <a:avLst>
              <a:gd name="adj" fmla="val 16667"/>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3">
            <a:extLst>
              <a:ext uri="{FF2B5EF4-FFF2-40B4-BE49-F238E27FC236}">
                <a16:creationId xmlns:a16="http://schemas.microsoft.com/office/drawing/2014/main" id="{88954F33-43AC-D79A-E5FD-8C2D6BBAD48A}"/>
              </a:ext>
            </a:extLst>
          </p:cNvPr>
          <p:cNvSpPr/>
          <p:nvPr/>
        </p:nvSpPr>
        <p:spPr>
          <a:xfrm>
            <a:off x="6712483" y="236285"/>
            <a:ext cx="915981" cy="90166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3">
            <a:extLst>
              <a:ext uri="{FF2B5EF4-FFF2-40B4-BE49-F238E27FC236}">
                <a16:creationId xmlns:a16="http://schemas.microsoft.com/office/drawing/2014/main" id="{D9FE0ACA-E6E0-2129-961E-D6427E29AC85}"/>
              </a:ext>
            </a:extLst>
          </p:cNvPr>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12</a:t>
            </a:fld>
            <a:endParaRPr/>
          </a:p>
        </p:txBody>
      </p:sp>
      <p:sp>
        <p:nvSpPr>
          <p:cNvPr id="420" name="Google Shape;420;p43">
            <a:extLst>
              <a:ext uri="{FF2B5EF4-FFF2-40B4-BE49-F238E27FC236}">
                <a16:creationId xmlns:a16="http://schemas.microsoft.com/office/drawing/2014/main" id="{C93AADBC-7D15-7AE3-6D74-52722D400F6A}"/>
              </a:ext>
            </a:extLst>
          </p:cNvPr>
          <p:cNvSpPr txBox="1">
            <a:spLocks noGrp="1"/>
          </p:cNvSpPr>
          <p:nvPr>
            <p:ph type="subTitle" idx="6"/>
          </p:nvPr>
        </p:nvSpPr>
        <p:spPr>
          <a:prstGeom prst="rect">
            <a:avLst/>
          </a:prstGeom>
        </p:spPr>
        <p:txBody>
          <a:bodyPr spcFirstLastPara="1" wrap="square" lIns="91425" tIns="91425" rIns="91425" bIns="91425" anchor="ctr" anchorCtr="0">
            <a:noAutofit/>
          </a:bodyPr>
          <a:lstStyle/>
          <a:p>
            <a:pPr marL="0" indent="0"/>
            <a:r>
              <a:rPr lang="en-US" dirty="0"/>
              <a:t>WBC| 2024</a:t>
            </a:r>
          </a:p>
        </p:txBody>
      </p:sp>
      <p:grpSp>
        <p:nvGrpSpPr>
          <p:cNvPr id="421" name="Google Shape;421;p43">
            <a:extLst>
              <a:ext uri="{FF2B5EF4-FFF2-40B4-BE49-F238E27FC236}">
                <a16:creationId xmlns:a16="http://schemas.microsoft.com/office/drawing/2014/main" id="{548FCC86-4940-4FD8-0AC4-13FCBFD9D02D}"/>
              </a:ext>
            </a:extLst>
          </p:cNvPr>
          <p:cNvGrpSpPr/>
          <p:nvPr/>
        </p:nvGrpSpPr>
        <p:grpSpPr>
          <a:xfrm>
            <a:off x="1444505" y="1431167"/>
            <a:ext cx="455682" cy="399351"/>
            <a:chOff x="899850" y="871450"/>
            <a:chExt cx="483175" cy="423400"/>
          </a:xfrm>
        </p:grpSpPr>
        <p:sp>
          <p:nvSpPr>
            <p:cNvPr id="422" name="Google Shape;422;p43">
              <a:extLst>
                <a:ext uri="{FF2B5EF4-FFF2-40B4-BE49-F238E27FC236}">
                  <a16:creationId xmlns:a16="http://schemas.microsoft.com/office/drawing/2014/main" id="{E57BA32B-8C50-7CD8-40BF-20EC8D14E12F}"/>
                </a:ext>
              </a:extLst>
            </p:cNvPr>
            <p:cNvSpPr/>
            <p:nvPr/>
          </p:nvSpPr>
          <p:spPr>
            <a:xfrm>
              <a:off x="1325175" y="1040825"/>
              <a:ext cx="56425" cy="28275"/>
            </a:xfrm>
            <a:custGeom>
              <a:avLst/>
              <a:gdLst/>
              <a:ahLst/>
              <a:cxnLst/>
              <a:rect l="l" t="t" r="r" b="b"/>
              <a:pathLst>
                <a:path w="2257" h="1131" extrusionOk="0">
                  <a:moveTo>
                    <a:pt x="564" y="1"/>
                  </a:moveTo>
                  <a:cubicBezTo>
                    <a:pt x="251" y="1"/>
                    <a:pt x="1" y="251"/>
                    <a:pt x="1" y="564"/>
                  </a:cubicBezTo>
                  <a:cubicBezTo>
                    <a:pt x="1" y="877"/>
                    <a:pt x="251" y="1130"/>
                    <a:pt x="564" y="1130"/>
                  </a:cubicBezTo>
                  <a:lnTo>
                    <a:pt x="1693" y="1130"/>
                  </a:lnTo>
                  <a:cubicBezTo>
                    <a:pt x="2006" y="1130"/>
                    <a:pt x="2256" y="877"/>
                    <a:pt x="2256" y="564"/>
                  </a:cubicBezTo>
                  <a:cubicBezTo>
                    <a:pt x="2256" y="251"/>
                    <a:pt x="2006" y="1"/>
                    <a:pt x="1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3" name="Google Shape;423;p43">
              <a:extLst>
                <a:ext uri="{FF2B5EF4-FFF2-40B4-BE49-F238E27FC236}">
                  <a16:creationId xmlns:a16="http://schemas.microsoft.com/office/drawing/2014/main" id="{ADF73976-F5FD-8E7D-9FEE-A5EAFA81CB19}"/>
                </a:ext>
              </a:extLst>
            </p:cNvPr>
            <p:cNvSpPr/>
            <p:nvPr/>
          </p:nvSpPr>
          <p:spPr>
            <a:xfrm>
              <a:off x="1323750" y="956100"/>
              <a:ext cx="59275" cy="56525"/>
            </a:xfrm>
            <a:custGeom>
              <a:avLst/>
              <a:gdLst/>
              <a:ahLst/>
              <a:cxnLst/>
              <a:rect l="l" t="t" r="r" b="b"/>
              <a:pathLst>
                <a:path w="2371" h="2261" extrusionOk="0">
                  <a:moveTo>
                    <a:pt x="1750" y="0"/>
                  </a:moveTo>
                  <a:cubicBezTo>
                    <a:pt x="1605" y="0"/>
                    <a:pt x="1461" y="55"/>
                    <a:pt x="1350" y="165"/>
                  </a:cubicBezTo>
                  <a:lnTo>
                    <a:pt x="220" y="1294"/>
                  </a:lnTo>
                  <a:cubicBezTo>
                    <a:pt x="0" y="1517"/>
                    <a:pt x="0" y="1872"/>
                    <a:pt x="220" y="2095"/>
                  </a:cubicBezTo>
                  <a:cubicBezTo>
                    <a:pt x="332" y="2205"/>
                    <a:pt x="476" y="2260"/>
                    <a:pt x="621" y="2260"/>
                  </a:cubicBezTo>
                  <a:cubicBezTo>
                    <a:pt x="765" y="2260"/>
                    <a:pt x="910" y="2205"/>
                    <a:pt x="1021" y="2095"/>
                  </a:cubicBezTo>
                  <a:lnTo>
                    <a:pt x="2151" y="966"/>
                  </a:lnTo>
                  <a:cubicBezTo>
                    <a:pt x="2370" y="743"/>
                    <a:pt x="2370" y="388"/>
                    <a:pt x="2151" y="165"/>
                  </a:cubicBezTo>
                  <a:cubicBezTo>
                    <a:pt x="2039" y="55"/>
                    <a:pt x="1895" y="0"/>
                    <a:pt x="1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 name="Google Shape;424;p43">
              <a:extLst>
                <a:ext uri="{FF2B5EF4-FFF2-40B4-BE49-F238E27FC236}">
                  <a16:creationId xmlns:a16="http://schemas.microsoft.com/office/drawing/2014/main" id="{A77AE8FC-FAB6-56D2-D853-0B979F47BB79}"/>
                </a:ext>
              </a:extLst>
            </p:cNvPr>
            <p:cNvSpPr/>
            <p:nvPr/>
          </p:nvSpPr>
          <p:spPr>
            <a:xfrm>
              <a:off x="1323750" y="1097250"/>
              <a:ext cx="59275" cy="56525"/>
            </a:xfrm>
            <a:custGeom>
              <a:avLst/>
              <a:gdLst/>
              <a:ahLst/>
              <a:cxnLst/>
              <a:rect l="l" t="t" r="r" b="b"/>
              <a:pathLst>
                <a:path w="2371" h="2261" extrusionOk="0">
                  <a:moveTo>
                    <a:pt x="621" y="0"/>
                  </a:moveTo>
                  <a:cubicBezTo>
                    <a:pt x="476" y="0"/>
                    <a:pt x="332" y="55"/>
                    <a:pt x="220" y="165"/>
                  </a:cubicBezTo>
                  <a:cubicBezTo>
                    <a:pt x="0" y="388"/>
                    <a:pt x="0" y="743"/>
                    <a:pt x="220" y="966"/>
                  </a:cubicBezTo>
                  <a:lnTo>
                    <a:pt x="1350" y="2095"/>
                  </a:lnTo>
                  <a:cubicBezTo>
                    <a:pt x="1461" y="2205"/>
                    <a:pt x="1605" y="2260"/>
                    <a:pt x="1750" y="2260"/>
                  </a:cubicBezTo>
                  <a:cubicBezTo>
                    <a:pt x="1895" y="2260"/>
                    <a:pt x="2039" y="2205"/>
                    <a:pt x="2151" y="2095"/>
                  </a:cubicBezTo>
                  <a:cubicBezTo>
                    <a:pt x="2370" y="1872"/>
                    <a:pt x="2370" y="1517"/>
                    <a:pt x="2151" y="1294"/>
                  </a:cubicBezTo>
                  <a:lnTo>
                    <a:pt x="1021" y="165"/>
                  </a:lnTo>
                  <a:cubicBezTo>
                    <a:pt x="910" y="55"/>
                    <a:pt x="765" y="0"/>
                    <a:pt x="6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5" name="Google Shape;425;p43">
              <a:extLst>
                <a:ext uri="{FF2B5EF4-FFF2-40B4-BE49-F238E27FC236}">
                  <a16:creationId xmlns:a16="http://schemas.microsoft.com/office/drawing/2014/main" id="{59931F5A-24E0-69F9-EC87-DF3E4012150F}"/>
                </a:ext>
              </a:extLst>
            </p:cNvPr>
            <p:cNvSpPr/>
            <p:nvPr/>
          </p:nvSpPr>
          <p:spPr>
            <a:xfrm>
              <a:off x="899850" y="871450"/>
              <a:ext cx="396150" cy="423400"/>
            </a:xfrm>
            <a:custGeom>
              <a:avLst/>
              <a:gdLst/>
              <a:ahLst/>
              <a:cxnLst/>
              <a:rect l="l" t="t" r="r" b="b"/>
              <a:pathLst>
                <a:path w="15846" h="16936" extrusionOk="0">
                  <a:moveTo>
                    <a:pt x="6812" y="4518"/>
                  </a:moveTo>
                  <a:lnTo>
                    <a:pt x="6812" y="10164"/>
                  </a:lnTo>
                  <a:lnTo>
                    <a:pt x="5682" y="10164"/>
                  </a:lnTo>
                  <a:lnTo>
                    <a:pt x="5682" y="4518"/>
                  </a:lnTo>
                  <a:close/>
                  <a:moveTo>
                    <a:pt x="14153" y="1130"/>
                  </a:moveTo>
                  <a:cubicBezTo>
                    <a:pt x="14463" y="1130"/>
                    <a:pt x="14716" y="1380"/>
                    <a:pt x="14716" y="1693"/>
                  </a:cubicBezTo>
                  <a:lnTo>
                    <a:pt x="14716" y="12985"/>
                  </a:lnTo>
                  <a:cubicBezTo>
                    <a:pt x="14716" y="13298"/>
                    <a:pt x="14463" y="13551"/>
                    <a:pt x="14153" y="13551"/>
                  </a:cubicBezTo>
                  <a:lnTo>
                    <a:pt x="13587" y="13551"/>
                  </a:lnTo>
                  <a:lnTo>
                    <a:pt x="13587" y="1130"/>
                  </a:lnTo>
                  <a:close/>
                  <a:moveTo>
                    <a:pt x="13018" y="1"/>
                  </a:moveTo>
                  <a:cubicBezTo>
                    <a:pt x="13012" y="1"/>
                    <a:pt x="13006" y="4"/>
                    <a:pt x="13000" y="4"/>
                  </a:cubicBezTo>
                  <a:cubicBezTo>
                    <a:pt x="12992" y="4"/>
                    <a:pt x="12985" y="4"/>
                    <a:pt x="12978" y="4"/>
                  </a:cubicBezTo>
                  <a:cubicBezTo>
                    <a:pt x="12972" y="4"/>
                    <a:pt x="12967" y="4"/>
                    <a:pt x="12961" y="4"/>
                  </a:cubicBezTo>
                  <a:cubicBezTo>
                    <a:pt x="12797" y="4"/>
                    <a:pt x="12768" y="58"/>
                    <a:pt x="7221" y="3385"/>
                  </a:cubicBezTo>
                  <a:lnTo>
                    <a:pt x="3990" y="3385"/>
                  </a:lnTo>
                  <a:cubicBezTo>
                    <a:pt x="1810" y="3388"/>
                    <a:pt x="0" y="5159"/>
                    <a:pt x="0" y="7339"/>
                  </a:cubicBezTo>
                  <a:cubicBezTo>
                    <a:pt x="0" y="9323"/>
                    <a:pt x="1515" y="10959"/>
                    <a:pt x="3424" y="11236"/>
                  </a:cubicBezTo>
                  <a:lnTo>
                    <a:pt x="3424" y="15244"/>
                  </a:lnTo>
                  <a:cubicBezTo>
                    <a:pt x="3424" y="16180"/>
                    <a:pt x="4183" y="16936"/>
                    <a:pt x="5119" y="16936"/>
                  </a:cubicBezTo>
                  <a:cubicBezTo>
                    <a:pt x="6053" y="16936"/>
                    <a:pt x="6812" y="16180"/>
                    <a:pt x="6812" y="15244"/>
                  </a:cubicBezTo>
                  <a:lnTo>
                    <a:pt x="6812" y="11293"/>
                  </a:lnTo>
                  <a:lnTo>
                    <a:pt x="7221" y="11293"/>
                  </a:lnTo>
                  <a:cubicBezTo>
                    <a:pt x="12690" y="14573"/>
                    <a:pt x="12811" y="14681"/>
                    <a:pt x="12984" y="14681"/>
                  </a:cubicBezTo>
                  <a:cubicBezTo>
                    <a:pt x="12997" y="14681"/>
                    <a:pt x="13009" y="14681"/>
                    <a:pt x="13024" y="14681"/>
                  </a:cubicBezTo>
                  <a:lnTo>
                    <a:pt x="14153" y="14681"/>
                  </a:lnTo>
                  <a:cubicBezTo>
                    <a:pt x="15087" y="14678"/>
                    <a:pt x="15845" y="13922"/>
                    <a:pt x="15845" y="12985"/>
                  </a:cubicBezTo>
                  <a:lnTo>
                    <a:pt x="15845" y="1693"/>
                  </a:lnTo>
                  <a:cubicBezTo>
                    <a:pt x="15845" y="756"/>
                    <a:pt x="15087" y="1"/>
                    <a:pt x="14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 name="TextBox 3">
            <a:extLst>
              <a:ext uri="{FF2B5EF4-FFF2-40B4-BE49-F238E27FC236}">
                <a16:creationId xmlns:a16="http://schemas.microsoft.com/office/drawing/2014/main" id="{B200044A-7FC8-38D3-713E-46607B2F8C2C}"/>
              </a:ext>
            </a:extLst>
          </p:cNvPr>
          <p:cNvSpPr txBox="1"/>
          <p:nvPr/>
        </p:nvSpPr>
        <p:spPr>
          <a:xfrm>
            <a:off x="347288" y="396839"/>
            <a:ext cx="8516677" cy="2062103"/>
          </a:xfrm>
          <a:prstGeom prst="rect">
            <a:avLst/>
          </a:prstGeom>
          <a:noFill/>
        </p:spPr>
        <p:txBody>
          <a:bodyPr wrap="square" rtlCol="0">
            <a:spAutoFit/>
          </a:bodyPr>
          <a:lstStyle/>
          <a:p>
            <a:r>
              <a:rPr lang="en-US" sz="2000" b="1" u="sng" dirty="0">
                <a:effectLst/>
                <a:latin typeface="Arial" panose="020B0604020202020204" pitchFamily="34" charset="0"/>
                <a:ea typeface="Times New Roman" panose="02020603050405020304" pitchFamily="18" charset="0"/>
                <a:cs typeface="Times New Roman" panose="02020603050405020304" pitchFamily="18" charset="0"/>
              </a:rPr>
              <a:t>Opportunity for Innovation and Managing Healthcare Costs</a:t>
            </a:r>
          </a:p>
          <a:p>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There is a current void for a hub that has best of tips/tools from Personal Trainers,</a:t>
            </a: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Nutritionists, Zen Masters, Financial Advisers. Company Wellness Programs, </a:t>
            </a: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and Apps that do some of these things, but could not find anything that combines</a:t>
            </a: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all of these in one without charging a high fee for each Trusted Advisor’s insight. </a:t>
            </a:r>
            <a:endParaRPr lang="en-US" sz="1800" dirty="0">
              <a:effectLst/>
              <a:latin typeface="Gill Sans MT" panose="020B0502020104020203" pitchFamily="34" charset="77"/>
              <a:ea typeface="Times New Roman" panose="02020603050405020304" pitchFamily="18" charset="0"/>
              <a:cs typeface="Times New Roman" panose="02020603050405020304" pitchFamily="18" charset="0"/>
            </a:endParaRPr>
          </a:p>
          <a:p>
            <a:endParaRPr lang="en-US" dirty="0"/>
          </a:p>
        </p:txBody>
      </p:sp>
      <p:pic>
        <p:nvPicPr>
          <p:cNvPr id="22" name="Picture 21" descr="Escalators in a modern white building">
            <a:extLst>
              <a:ext uri="{FF2B5EF4-FFF2-40B4-BE49-F238E27FC236}">
                <a16:creationId xmlns:a16="http://schemas.microsoft.com/office/drawing/2014/main" id="{B9A92160-4535-5932-5161-904977418805}"/>
              </a:ext>
            </a:extLst>
          </p:cNvPr>
          <p:cNvPicPr>
            <a:picLocks noChangeAspect="1"/>
          </p:cNvPicPr>
          <p:nvPr/>
        </p:nvPicPr>
        <p:blipFill>
          <a:blip r:embed="rId3"/>
          <a:stretch>
            <a:fillRect/>
          </a:stretch>
        </p:blipFill>
        <p:spPr>
          <a:xfrm>
            <a:off x="2687557" y="2571750"/>
            <a:ext cx="3836140" cy="2551581"/>
          </a:xfrm>
          <a:prstGeom prst="rect">
            <a:avLst/>
          </a:prstGeom>
        </p:spPr>
      </p:pic>
    </p:spTree>
    <p:extLst>
      <p:ext uri="{BB962C8B-B14F-4D97-AF65-F5344CB8AC3E}">
        <p14:creationId xmlns:p14="http://schemas.microsoft.com/office/powerpoint/2010/main" val="3742860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13</a:t>
            </a:fld>
            <a:endParaRPr/>
          </a:p>
        </p:txBody>
      </p:sp>
      <p:sp>
        <p:nvSpPr>
          <p:cNvPr id="368" name="Google Shape;368;p40"/>
          <p:cNvSpPr txBox="1">
            <a:spLocks noGrp="1"/>
          </p:cNvSpPr>
          <p:nvPr>
            <p:ph type="sub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WBC| 2024</a:t>
            </a:r>
          </a:p>
        </p:txBody>
      </p:sp>
      <p:sp>
        <p:nvSpPr>
          <p:cNvPr id="369" name="Google Shape;369;p4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500" dirty="0"/>
              <a:t>W</a:t>
            </a:r>
            <a:r>
              <a:rPr lang="en" sz="2500" dirty="0"/>
              <a:t>ell balanced center approach to </a:t>
            </a:r>
            <a:r>
              <a:rPr lang="en" sz="2500" dirty="0">
                <a:solidFill>
                  <a:schemeClr val="tx2"/>
                </a:solidFill>
              </a:rPr>
              <a:t>new wellness</a:t>
            </a:r>
            <a:endParaRPr sz="2500" dirty="0">
              <a:solidFill>
                <a:schemeClr val="tx2"/>
              </a:solidFill>
            </a:endParaRPr>
          </a:p>
        </p:txBody>
      </p:sp>
      <p:pic>
        <p:nvPicPr>
          <p:cNvPr id="7" name="Picture 6" descr="close up of calculator and stethoscope placed on invoice">
            <a:extLst>
              <a:ext uri="{FF2B5EF4-FFF2-40B4-BE49-F238E27FC236}">
                <a16:creationId xmlns:a16="http://schemas.microsoft.com/office/drawing/2014/main" id="{5A482F6C-4A31-E18D-DF5F-5AAA97F2E4A1}"/>
              </a:ext>
            </a:extLst>
          </p:cNvPr>
          <p:cNvPicPr>
            <a:picLocks noChangeAspect="1"/>
          </p:cNvPicPr>
          <p:nvPr/>
        </p:nvPicPr>
        <p:blipFill>
          <a:blip r:embed="rId3"/>
          <a:stretch>
            <a:fillRect/>
          </a:stretch>
        </p:blipFill>
        <p:spPr>
          <a:xfrm>
            <a:off x="5913478" y="1197160"/>
            <a:ext cx="2838893" cy="24487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6D4F85BD-0097-6FE9-AEEC-5B8CD55977B8}"/>
              </a:ext>
            </a:extLst>
          </p:cNvPr>
          <p:cNvSpPr txBox="1"/>
          <p:nvPr/>
        </p:nvSpPr>
        <p:spPr>
          <a:xfrm>
            <a:off x="713075" y="1414129"/>
            <a:ext cx="4443716" cy="2862322"/>
          </a:xfrm>
          <a:prstGeom prst="rect">
            <a:avLst/>
          </a:prstGeom>
          <a:noFill/>
        </p:spPr>
        <p:txBody>
          <a:bodyPr wrap="square" rtlCol="0">
            <a:spAutoFit/>
          </a:bodyPr>
          <a:lstStyle/>
          <a:p>
            <a:pPr marL="0" lvl="0" indent="0" algn="l" rtl="0">
              <a:spcBef>
                <a:spcPts val="0"/>
              </a:spcBef>
              <a:spcAft>
                <a:spcPts val="0"/>
              </a:spcAft>
              <a:buNone/>
            </a:pPr>
            <a:r>
              <a:rPr lang="en-US" sz="1800" dirty="0">
                <a:latin typeface="Calibri" panose="020F0502020204030204" pitchFamily="34" charset="0"/>
                <a:cs typeface="Calibri" panose="020F0502020204030204" pitchFamily="34" charset="0"/>
              </a:rPr>
              <a:t>Old systems:</a:t>
            </a:r>
          </a:p>
          <a:p>
            <a:pPr lvl="0" algn="l" rtl="0">
              <a:spcBef>
                <a:spcPts val="0"/>
              </a:spcBef>
              <a:spcAft>
                <a:spcPts val="0"/>
              </a:spcAft>
              <a:buFont typeface="Wingdings" pitchFamily="2" charset="2"/>
              <a:buChar char="§"/>
            </a:pPr>
            <a:r>
              <a:rPr lang="en-US" sz="1800" dirty="0">
                <a:latin typeface="Calibri" panose="020F0502020204030204" pitchFamily="34" charset="0"/>
                <a:cs typeface="Calibri" panose="020F0502020204030204" pitchFamily="34" charset="0"/>
              </a:rPr>
              <a:t>Employer sponsored: often tied to premium cost: tobacco cessation, </a:t>
            </a:r>
            <a:r>
              <a:rPr lang="en-US" sz="1800" dirty="0">
                <a:highlight>
                  <a:srgbClr val="FFFF00"/>
                </a:highlight>
                <a:latin typeface="Calibri" panose="020F0502020204030204" pitchFamily="34" charset="0"/>
                <a:cs typeface="Calibri" panose="020F0502020204030204" pitchFamily="34" charset="0"/>
              </a:rPr>
              <a:t>Body mass index</a:t>
            </a:r>
            <a:r>
              <a:rPr lang="en-US" sz="1800" dirty="0">
                <a:latin typeface="Calibri" panose="020F0502020204030204" pitchFamily="34" charset="0"/>
                <a:cs typeface="Calibri" panose="020F0502020204030204" pitchFamily="34" charset="0"/>
              </a:rPr>
              <a:t>, for example. Typically tied to managing </a:t>
            </a:r>
            <a:r>
              <a:rPr lang="en-US" sz="1800" dirty="0">
                <a:highlight>
                  <a:srgbClr val="FFFF00"/>
                </a:highlight>
                <a:latin typeface="Calibri" panose="020F0502020204030204" pitchFamily="34" charset="0"/>
                <a:cs typeface="Calibri" panose="020F0502020204030204" pitchFamily="34" charset="0"/>
              </a:rPr>
              <a:t>healthcare costs.</a:t>
            </a:r>
          </a:p>
          <a:p>
            <a:pPr lvl="0" algn="l" rtl="0">
              <a:spcBef>
                <a:spcPts val="0"/>
              </a:spcBef>
              <a:spcAft>
                <a:spcPts val="0"/>
              </a:spcAft>
              <a:buFont typeface="Wingdings" pitchFamily="2" charset="2"/>
              <a:buChar char="§"/>
            </a:pPr>
            <a:r>
              <a:rPr lang="en-US" sz="1800" strike="sngStrike" dirty="0">
                <a:latin typeface="Calibri" panose="020F0502020204030204" pitchFamily="34" charset="0"/>
                <a:cs typeface="Calibri" panose="020F0502020204030204" pitchFamily="34" charset="0"/>
              </a:rPr>
              <a:t>Piecemeal approach cobbled together by an individual. </a:t>
            </a:r>
            <a:r>
              <a:rPr lang="en-US" sz="1800" dirty="0">
                <a:latin typeface="Calibri" panose="020F0502020204030204" pitchFamily="34" charset="0"/>
                <a:cs typeface="Calibri" panose="020F0502020204030204" pitchFamily="34" charset="0"/>
              </a:rPr>
              <a:t>No integration with healthcare providers. No social connections/community. Every goal entails a different rabbit hole to find an app/best practice, advisor.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53"/>
          <p:cNvSpPr/>
          <p:nvPr/>
        </p:nvSpPr>
        <p:spPr>
          <a:xfrm>
            <a:off x="3020894" y="1947869"/>
            <a:ext cx="828000" cy="828000"/>
          </a:xfrm>
          <a:prstGeom prst="ellipse">
            <a:avLst/>
          </a:pr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3"/>
          <p:cNvSpPr/>
          <p:nvPr/>
        </p:nvSpPr>
        <p:spPr>
          <a:xfrm>
            <a:off x="2917775" y="3337651"/>
            <a:ext cx="828000" cy="8280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3"/>
          <p:cNvSpPr/>
          <p:nvPr/>
        </p:nvSpPr>
        <p:spPr>
          <a:xfrm>
            <a:off x="2988393" y="1106321"/>
            <a:ext cx="828000" cy="8280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14</a:t>
            </a:fld>
            <a:endParaRPr/>
          </a:p>
        </p:txBody>
      </p:sp>
      <p:sp>
        <p:nvSpPr>
          <p:cNvPr id="659" name="Google Shape;659;p53"/>
          <p:cNvSpPr txBox="1">
            <a:spLocks noGrp="1"/>
          </p:cNvSpPr>
          <p:nvPr>
            <p:ph type="subTitle" idx="1"/>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Product vision | Pitch deck</a:t>
            </a:r>
            <a:endParaRPr dirty="0"/>
          </a:p>
        </p:txBody>
      </p:sp>
      <p:sp>
        <p:nvSpPr>
          <p:cNvPr id="660" name="Google Shape;660;p53"/>
          <p:cNvSpPr txBox="1">
            <a:spLocks noGrp="1"/>
          </p:cNvSpPr>
          <p:nvPr>
            <p:ph type="subTitle" idx="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2022</a:t>
            </a:r>
            <a:endParaRPr/>
          </a:p>
        </p:txBody>
      </p:sp>
      <p:sp>
        <p:nvSpPr>
          <p:cNvPr id="666" name="Google Shape;666;p53"/>
          <p:cNvSpPr txBox="1">
            <a:spLocks noGrp="1"/>
          </p:cNvSpPr>
          <p:nvPr>
            <p:ph type="title" idx="7"/>
          </p:nvPr>
        </p:nvSpPr>
        <p:spPr>
          <a:xfrm>
            <a:off x="3046391" y="2139406"/>
            <a:ext cx="807000" cy="49798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1"/>
                </a:solidFill>
              </a:rPr>
              <a:t>02</a:t>
            </a:r>
            <a:endParaRPr dirty="0">
              <a:solidFill>
                <a:schemeClr val="tx1"/>
              </a:solidFill>
            </a:endParaRPr>
          </a:p>
        </p:txBody>
      </p:sp>
      <p:sp>
        <p:nvSpPr>
          <p:cNvPr id="669" name="Google Shape;669;p53"/>
          <p:cNvSpPr txBox="1">
            <a:spLocks noGrp="1"/>
          </p:cNvSpPr>
          <p:nvPr>
            <p:ph type="title" idx="13"/>
          </p:nvPr>
        </p:nvSpPr>
        <p:spPr>
          <a:xfrm>
            <a:off x="2982969" y="3521993"/>
            <a:ext cx="8070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657" name="Google Shape;657;p53"/>
          <p:cNvSpPr txBox="1">
            <a:spLocks noGrp="1"/>
          </p:cNvSpPr>
          <p:nvPr>
            <p:ph type="title" idx="14"/>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Case study: American heart association</a:t>
            </a:r>
            <a:endParaRPr dirty="0"/>
          </a:p>
        </p:txBody>
      </p:sp>
      <p:pic>
        <p:nvPicPr>
          <p:cNvPr id="670" name="Google Shape;670;p53"/>
          <p:cNvPicPr preferRelativeResize="0"/>
          <p:nvPr/>
        </p:nvPicPr>
        <p:blipFill rotWithShape="1">
          <a:blip r:embed="rId3">
            <a:alphaModFix/>
          </a:blip>
          <a:srcRect l="15366" r="18399"/>
          <a:stretch/>
        </p:blipFill>
        <p:spPr>
          <a:xfrm>
            <a:off x="196962" y="1401856"/>
            <a:ext cx="2830200" cy="2827800"/>
          </a:xfrm>
          <a:prstGeom prst="ellipse">
            <a:avLst/>
          </a:prstGeom>
          <a:noFill/>
          <a:ln>
            <a:noFill/>
          </a:ln>
        </p:spPr>
      </p:pic>
      <p:sp>
        <p:nvSpPr>
          <p:cNvPr id="671" name="Google Shape;671;p53"/>
          <p:cNvSpPr/>
          <p:nvPr/>
        </p:nvSpPr>
        <p:spPr>
          <a:xfrm rot="-7532134" flipH="1">
            <a:off x="-665472" y="1422931"/>
            <a:ext cx="2844591" cy="2844591"/>
          </a:xfrm>
          <a:prstGeom prst="ellipse">
            <a:avLst/>
          </a:prstGeom>
          <a:gradFill>
            <a:gsLst>
              <a:gs pos="0">
                <a:schemeClr val="accent2">
                  <a:alpha val="20540"/>
                </a:schemeClr>
              </a:gs>
              <a:gs pos="100000">
                <a:srgbClr val="737373">
                  <a:alpha val="0"/>
                  <a:alpha val="2054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9;p53">
            <a:extLst>
              <a:ext uri="{FF2B5EF4-FFF2-40B4-BE49-F238E27FC236}">
                <a16:creationId xmlns:a16="http://schemas.microsoft.com/office/drawing/2014/main" id="{3B6BF1B7-D400-56CD-9634-CD035DC6C9A3}"/>
              </a:ext>
            </a:extLst>
          </p:cNvPr>
          <p:cNvSpPr txBox="1">
            <a:spLocks/>
          </p:cNvSpPr>
          <p:nvPr/>
        </p:nvSpPr>
        <p:spPr>
          <a:xfrm>
            <a:off x="3009393" y="1245638"/>
            <a:ext cx="807000" cy="529189"/>
          </a:xfrm>
          <a:prstGeom prst="rect">
            <a:avLst/>
          </a:prstGeom>
        </p:spPr>
        <p:txBody>
          <a:bodyPr spcFirstLastPara="1" vert="horz" wrap="square" lIns="91425" tIns="91425" rIns="91425" bIns="91425" rtlCol="0" anchor="ctr" anchorCtr="0">
            <a:noAutofit/>
          </a:bodyPr>
          <a:lstStyle>
            <a:lvl1pPr lvl="0" algn="ctr" defTabSz="685800" rtl="0" eaLnBrk="1" latinLnBrk="0" hangingPunct="1">
              <a:lnSpc>
                <a:spcPct val="90000"/>
              </a:lnSpc>
              <a:spcBef>
                <a:spcPts val="0"/>
              </a:spcBef>
              <a:spcAft>
                <a:spcPts val="0"/>
              </a:spcAft>
              <a:buSzPts val="2000"/>
              <a:buNone/>
              <a:defRPr sz="2500" kern="1200" cap="all" baseline="0">
                <a:solidFill>
                  <a:schemeClr val="tx1"/>
                </a:solidFill>
                <a:effectLst/>
                <a:latin typeface="+mj-lt"/>
                <a:ea typeface="+mj-ea"/>
                <a:cs typeface="+mj-cs"/>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rPr lang="en" dirty="0"/>
              <a:t>01</a:t>
            </a:r>
          </a:p>
        </p:txBody>
      </p:sp>
      <p:sp>
        <p:nvSpPr>
          <p:cNvPr id="9" name="TextBox 8">
            <a:extLst>
              <a:ext uri="{FF2B5EF4-FFF2-40B4-BE49-F238E27FC236}">
                <a16:creationId xmlns:a16="http://schemas.microsoft.com/office/drawing/2014/main" id="{BE430EB5-7F57-FA96-D76C-E33D1CAF946B}"/>
              </a:ext>
            </a:extLst>
          </p:cNvPr>
          <p:cNvSpPr txBox="1"/>
          <p:nvPr/>
        </p:nvSpPr>
        <p:spPr>
          <a:xfrm>
            <a:off x="3855162" y="1317185"/>
            <a:ext cx="4552208" cy="369332"/>
          </a:xfrm>
          <a:prstGeom prst="rect">
            <a:avLst/>
          </a:prstGeom>
          <a:noFill/>
        </p:spPr>
        <p:txBody>
          <a:bodyPr wrap="none" rtlCol="0">
            <a:spAutoFit/>
          </a:bodyPr>
          <a:lstStyle/>
          <a:p>
            <a:r>
              <a:rPr lang="en-US" dirty="0"/>
              <a:t>12 Participants: Mostly Community Impact Team</a:t>
            </a:r>
          </a:p>
        </p:txBody>
      </p:sp>
      <p:sp>
        <p:nvSpPr>
          <p:cNvPr id="12" name="TextBox 11">
            <a:extLst>
              <a:ext uri="{FF2B5EF4-FFF2-40B4-BE49-F238E27FC236}">
                <a16:creationId xmlns:a16="http://schemas.microsoft.com/office/drawing/2014/main" id="{1A36768C-C621-96C1-8BDD-F9C19F09E107}"/>
              </a:ext>
            </a:extLst>
          </p:cNvPr>
          <p:cNvSpPr txBox="1"/>
          <p:nvPr/>
        </p:nvSpPr>
        <p:spPr>
          <a:xfrm>
            <a:off x="3855836" y="2023575"/>
            <a:ext cx="4044155" cy="1477328"/>
          </a:xfrm>
          <a:prstGeom prst="rect">
            <a:avLst/>
          </a:prstGeom>
          <a:noFill/>
        </p:spPr>
        <p:txBody>
          <a:bodyPr wrap="square" rtlCol="0">
            <a:spAutoFit/>
          </a:bodyPr>
          <a:lstStyle/>
          <a:p>
            <a:r>
              <a:rPr lang="en-US" dirty="0"/>
              <a:t>Shared 12 chapters: Introduction, Calibration, SMART goals, Your Values, Your Mission Statement, Rest, Center, Move, Nourish, Belonging/Meaning/Well-Being and Purpose, Sustain and Celebrate</a:t>
            </a:r>
          </a:p>
        </p:txBody>
      </p:sp>
      <p:sp>
        <p:nvSpPr>
          <p:cNvPr id="19" name="TextBox 18">
            <a:extLst>
              <a:ext uri="{FF2B5EF4-FFF2-40B4-BE49-F238E27FC236}">
                <a16:creationId xmlns:a16="http://schemas.microsoft.com/office/drawing/2014/main" id="{FA5FC500-B22D-EC79-93E6-6561EC4EE8D0}"/>
              </a:ext>
            </a:extLst>
          </p:cNvPr>
          <p:cNvSpPr txBox="1"/>
          <p:nvPr/>
        </p:nvSpPr>
        <p:spPr>
          <a:xfrm>
            <a:off x="3745775" y="3618167"/>
            <a:ext cx="5034520" cy="646331"/>
          </a:xfrm>
          <a:prstGeom prst="rect">
            <a:avLst/>
          </a:prstGeom>
          <a:noFill/>
        </p:spPr>
        <p:txBody>
          <a:bodyPr wrap="none" rtlCol="0">
            <a:spAutoFit/>
          </a:bodyPr>
          <a:lstStyle/>
          <a:p>
            <a:r>
              <a:rPr lang="en-US" dirty="0"/>
              <a:t>Lessons learned: Suggested a Well Balanced Center </a:t>
            </a:r>
          </a:p>
          <a:p>
            <a:r>
              <a:rPr lang="en-US" dirty="0"/>
              <a:t>Guide for participants to increase engagement.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56"/>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15</a:t>
            </a:fld>
            <a:endParaRPr/>
          </a:p>
        </p:txBody>
      </p:sp>
      <p:sp>
        <p:nvSpPr>
          <p:cNvPr id="696" name="Google Shape;696;p56"/>
          <p:cNvSpPr txBox="1">
            <a:spLocks noGrp="1"/>
          </p:cNvSpPr>
          <p:nvPr>
            <p:ph type="subTitle" idx="1"/>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Product vision | Pitch deck</a:t>
            </a:r>
            <a:endParaRPr/>
          </a:p>
        </p:txBody>
      </p:sp>
      <p:sp>
        <p:nvSpPr>
          <p:cNvPr id="697" name="Google Shape;697;p56"/>
          <p:cNvSpPr txBox="1">
            <a:spLocks noGrp="1"/>
          </p:cNvSpPr>
          <p:nvPr>
            <p:ph type="subTitle" idx="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2022</a:t>
            </a:r>
            <a:endParaRPr/>
          </a:p>
        </p:txBody>
      </p:sp>
      <p:sp>
        <p:nvSpPr>
          <p:cNvPr id="698" name="Google Shape;698;p56"/>
          <p:cNvSpPr txBox="1">
            <a:spLocks noGrp="1"/>
          </p:cNvSpPr>
          <p:nvPr>
            <p:ph type="title"/>
          </p:nvPr>
        </p:nvSpPr>
        <p:spPr>
          <a:xfrm>
            <a:off x="371990" y="219446"/>
            <a:ext cx="771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a:t>
            </a:r>
            <a:r>
              <a:rPr lang="en" dirty="0" err="1"/>
              <a:t>ilot</a:t>
            </a:r>
            <a:r>
              <a:rPr lang="en" dirty="0"/>
              <a:t> participant Reviews</a:t>
            </a:r>
            <a:endParaRPr dirty="0"/>
          </a:p>
        </p:txBody>
      </p:sp>
      <p:sp>
        <p:nvSpPr>
          <p:cNvPr id="705" name="Google Shape;705;p56"/>
          <p:cNvSpPr/>
          <p:nvPr/>
        </p:nvSpPr>
        <p:spPr>
          <a:xfrm>
            <a:off x="299075" y="932170"/>
            <a:ext cx="828000" cy="828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06" name="Google Shape;706;p56"/>
          <p:cNvGrpSpPr/>
          <p:nvPr/>
        </p:nvGrpSpPr>
        <p:grpSpPr>
          <a:xfrm>
            <a:off x="495617" y="2279780"/>
            <a:ext cx="383208" cy="402817"/>
            <a:chOff x="3471008" y="2664812"/>
            <a:chExt cx="332531" cy="349546"/>
          </a:xfrm>
        </p:grpSpPr>
        <p:sp>
          <p:nvSpPr>
            <p:cNvPr id="707" name="Google Shape;707;p56"/>
            <p:cNvSpPr/>
            <p:nvPr/>
          </p:nvSpPr>
          <p:spPr>
            <a:xfrm>
              <a:off x="3636480" y="2757614"/>
              <a:ext cx="167058" cy="163974"/>
            </a:xfrm>
            <a:custGeom>
              <a:avLst/>
              <a:gdLst/>
              <a:ahLst/>
              <a:cxnLst/>
              <a:rect l="l" t="t" r="r" b="b"/>
              <a:pathLst>
                <a:path w="5145" h="5050" extrusionOk="0">
                  <a:moveTo>
                    <a:pt x="3501" y="1578"/>
                  </a:moveTo>
                  <a:cubicBezTo>
                    <a:pt x="3579" y="1578"/>
                    <a:pt x="3656" y="1608"/>
                    <a:pt x="3716" y="1667"/>
                  </a:cubicBezTo>
                  <a:cubicBezTo>
                    <a:pt x="3859" y="1787"/>
                    <a:pt x="3859" y="2001"/>
                    <a:pt x="3716" y="2120"/>
                  </a:cubicBezTo>
                  <a:lnTo>
                    <a:pt x="2453" y="3382"/>
                  </a:lnTo>
                  <a:cubicBezTo>
                    <a:pt x="2406" y="3430"/>
                    <a:pt x="2334" y="3477"/>
                    <a:pt x="2239" y="3477"/>
                  </a:cubicBezTo>
                  <a:cubicBezTo>
                    <a:pt x="2168" y="3477"/>
                    <a:pt x="2072" y="3430"/>
                    <a:pt x="2025" y="3382"/>
                  </a:cubicBezTo>
                  <a:lnTo>
                    <a:pt x="1382" y="2739"/>
                  </a:lnTo>
                  <a:cubicBezTo>
                    <a:pt x="1263" y="2620"/>
                    <a:pt x="1263" y="2430"/>
                    <a:pt x="1382" y="2310"/>
                  </a:cubicBezTo>
                  <a:cubicBezTo>
                    <a:pt x="1441" y="2239"/>
                    <a:pt x="1525" y="2203"/>
                    <a:pt x="1608" y="2203"/>
                  </a:cubicBezTo>
                  <a:cubicBezTo>
                    <a:pt x="1691" y="2203"/>
                    <a:pt x="1775" y="2239"/>
                    <a:pt x="1834" y="2310"/>
                  </a:cubicBezTo>
                  <a:lnTo>
                    <a:pt x="2239" y="2715"/>
                  </a:lnTo>
                  <a:lnTo>
                    <a:pt x="3287" y="1667"/>
                  </a:lnTo>
                  <a:cubicBezTo>
                    <a:pt x="3347" y="1608"/>
                    <a:pt x="3424" y="1578"/>
                    <a:pt x="3501" y="1578"/>
                  </a:cubicBezTo>
                  <a:close/>
                  <a:moveTo>
                    <a:pt x="2239" y="0"/>
                  </a:moveTo>
                  <a:cubicBezTo>
                    <a:pt x="2072" y="0"/>
                    <a:pt x="1930" y="143"/>
                    <a:pt x="1930" y="310"/>
                  </a:cubicBezTo>
                  <a:lnTo>
                    <a:pt x="1930" y="739"/>
                  </a:lnTo>
                  <a:cubicBezTo>
                    <a:pt x="1715" y="834"/>
                    <a:pt x="1501" y="929"/>
                    <a:pt x="1334" y="1096"/>
                  </a:cubicBezTo>
                  <a:lnTo>
                    <a:pt x="620" y="691"/>
                  </a:lnTo>
                  <a:lnTo>
                    <a:pt x="1" y="1787"/>
                  </a:lnTo>
                  <a:lnTo>
                    <a:pt x="691" y="2168"/>
                  </a:lnTo>
                  <a:cubicBezTo>
                    <a:pt x="667" y="2287"/>
                    <a:pt x="667" y="2406"/>
                    <a:pt x="667" y="2525"/>
                  </a:cubicBezTo>
                  <a:cubicBezTo>
                    <a:pt x="667" y="2644"/>
                    <a:pt x="667" y="2763"/>
                    <a:pt x="691" y="2882"/>
                  </a:cubicBezTo>
                  <a:lnTo>
                    <a:pt x="1" y="3263"/>
                  </a:lnTo>
                  <a:lnTo>
                    <a:pt x="620" y="4359"/>
                  </a:lnTo>
                  <a:lnTo>
                    <a:pt x="1334" y="3954"/>
                  </a:lnTo>
                  <a:cubicBezTo>
                    <a:pt x="1501" y="4120"/>
                    <a:pt x="1715" y="4216"/>
                    <a:pt x="1930" y="4311"/>
                  </a:cubicBezTo>
                  <a:lnTo>
                    <a:pt x="1930" y="4740"/>
                  </a:lnTo>
                  <a:cubicBezTo>
                    <a:pt x="1930" y="4906"/>
                    <a:pt x="2072" y="5049"/>
                    <a:pt x="2239" y="5049"/>
                  </a:cubicBezTo>
                  <a:lnTo>
                    <a:pt x="2882" y="5049"/>
                  </a:lnTo>
                  <a:cubicBezTo>
                    <a:pt x="3049" y="5049"/>
                    <a:pt x="3192" y="4906"/>
                    <a:pt x="3192" y="4740"/>
                  </a:cubicBezTo>
                  <a:lnTo>
                    <a:pt x="3192" y="4311"/>
                  </a:lnTo>
                  <a:cubicBezTo>
                    <a:pt x="3406" y="4216"/>
                    <a:pt x="3597" y="4120"/>
                    <a:pt x="3787" y="3954"/>
                  </a:cubicBezTo>
                  <a:lnTo>
                    <a:pt x="4311" y="4263"/>
                  </a:lnTo>
                  <a:cubicBezTo>
                    <a:pt x="4368" y="4296"/>
                    <a:pt x="4428" y="4312"/>
                    <a:pt x="4485" y="4312"/>
                  </a:cubicBezTo>
                  <a:cubicBezTo>
                    <a:pt x="4594" y="4312"/>
                    <a:pt x="4693" y="4254"/>
                    <a:pt x="4740" y="4144"/>
                  </a:cubicBezTo>
                  <a:lnTo>
                    <a:pt x="5073" y="3620"/>
                  </a:lnTo>
                  <a:cubicBezTo>
                    <a:pt x="5144" y="3454"/>
                    <a:pt x="5097" y="3263"/>
                    <a:pt x="4954" y="3168"/>
                  </a:cubicBezTo>
                  <a:lnTo>
                    <a:pt x="4430" y="2882"/>
                  </a:lnTo>
                  <a:cubicBezTo>
                    <a:pt x="4430" y="2763"/>
                    <a:pt x="4454" y="2644"/>
                    <a:pt x="4454" y="2525"/>
                  </a:cubicBezTo>
                  <a:cubicBezTo>
                    <a:pt x="4454" y="2406"/>
                    <a:pt x="4430" y="2287"/>
                    <a:pt x="4406" y="2168"/>
                  </a:cubicBezTo>
                  <a:lnTo>
                    <a:pt x="4954" y="1882"/>
                  </a:lnTo>
                  <a:cubicBezTo>
                    <a:pt x="5097" y="1787"/>
                    <a:pt x="5144" y="1596"/>
                    <a:pt x="5073" y="1429"/>
                  </a:cubicBezTo>
                  <a:lnTo>
                    <a:pt x="4740" y="905"/>
                  </a:lnTo>
                  <a:cubicBezTo>
                    <a:pt x="4693" y="796"/>
                    <a:pt x="4594" y="738"/>
                    <a:pt x="4485" y="738"/>
                  </a:cubicBezTo>
                  <a:cubicBezTo>
                    <a:pt x="4428" y="738"/>
                    <a:pt x="4368" y="754"/>
                    <a:pt x="4311" y="786"/>
                  </a:cubicBezTo>
                  <a:lnTo>
                    <a:pt x="3787" y="1096"/>
                  </a:lnTo>
                  <a:cubicBezTo>
                    <a:pt x="3597" y="929"/>
                    <a:pt x="3406" y="834"/>
                    <a:pt x="3192" y="739"/>
                  </a:cubicBezTo>
                  <a:lnTo>
                    <a:pt x="3192" y="310"/>
                  </a:lnTo>
                  <a:cubicBezTo>
                    <a:pt x="3192" y="143"/>
                    <a:pt x="3049"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6"/>
            <p:cNvSpPr/>
            <p:nvPr/>
          </p:nvSpPr>
          <p:spPr>
            <a:xfrm>
              <a:off x="3471008" y="2849637"/>
              <a:ext cx="168584" cy="164720"/>
            </a:xfrm>
            <a:custGeom>
              <a:avLst/>
              <a:gdLst/>
              <a:ahLst/>
              <a:cxnLst/>
              <a:rect l="l" t="t" r="r" b="b"/>
              <a:pathLst>
                <a:path w="5192" h="5073" extrusionOk="0">
                  <a:moveTo>
                    <a:pt x="3549" y="1578"/>
                  </a:moveTo>
                  <a:cubicBezTo>
                    <a:pt x="3626" y="1578"/>
                    <a:pt x="3703" y="1608"/>
                    <a:pt x="3763" y="1667"/>
                  </a:cubicBezTo>
                  <a:cubicBezTo>
                    <a:pt x="3882" y="1810"/>
                    <a:pt x="3906" y="2001"/>
                    <a:pt x="3763" y="2120"/>
                  </a:cubicBezTo>
                  <a:lnTo>
                    <a:pt x="2501" y="3382"/>
                  </a:lnTo>
                  <a:cubicBezTo>
                    <a:pt x="2453" y="3453"/>
                    <a:pt x="2358" y="3477"/>
                    <a:pt x="2286" y="3477"/>
                  </a:cubicBezTo>
                  <a:cubicBezTo>
                    <a:pt x="2215" y="3477"/>
                    <a:pt x="2120" y="3453"/>
                    <a:pt x="2072" y="3382"/>
                  </a:cubicBezTo>
                  <a:lnTo>
                    <a:pt x="1429" y="2763"/>
                  </a:lnTo>
                  <a:cubicBezTo>
                    <a:pt x="1310" y="2644"/>
                    <a:pt x="1310" y="2429"/>
                    <a:pt x="1429" y="2310"/>
                  </a:cubicBezTo>
                  <a:cubicBezTo>
                    <a:pt x="1489" y="2251"/>
                    <a:pt x="1572" y="2221"/>
                    <a:pt x="1655" y="2221"/>
                  </a:cubicBezTo>
                  <a:cubicBezTo>
                    <a:pt x="1739" y="2221"/>
                    <a:pt x="1822" y="2251"/>
                    <a:pt x="1882" y="2310"/>
                  </a:cubicBezTo>
                  <a:lnTo>
                    <a:pt x="2286" y="2715"/>
                  </a:lnTo>
                  <a:lnTo>
                    <a:pt x="3334" y="1667"/>
                  </a:lnTo>
                  <a:cubicBezTo>
                    <a:pt x="3394" y="1608"/>
                    <a:pt x="3471" y="1578"/>
                    <a:pt x="3549" y="1578"/>
                  </a:cubicBezTo>
                  <a:close/>
                  <a:moveTo>
                    <a:pt x="1977" y="0"/>
                  </a:moveTo>
                  <a:lnTo>
                    <a:pt x="1977" y="762"/>
                  </a:lnTo>
                  <a:cubicBezTo>
                    <a:pt x="1739" y="834"/>
                    <a:pt x="1548" y="953"/>
                    <a:pt x="1382" y="1096"/>
                  </a:cubicBezTo>
                  <a:lnTo>
                    <a:pt x="834" y="786"/>
                  </a:lnTo>
                  <a:cubicBezTo>
                    <a:pt x="789" y="756"/>
                    <a:pt x="739" y="743"/>
                    <a:pt x="690" y="743"/>
                  </a:cubicBezTo>
                  <a:cubicBezTo>
                    <a:pt x="581" y="743"/>
                    <a:pt x="470" y="807"/>
                    <a:pt x="405" y="905"/>
                  </a:cubicBezTo>
                  <a:lnTo>
                    <a:pt x="96" y="1453"/>
                  </a:lnTo>
                  <a:cubicBezTo>
                    <a:pt x="0" y="1596"/>
                    <a:pt x="48" y="1786"/>
                    <a:pt x="215" y="1882"/>
                  </a:cubicBezTo>
                  <a:lnTo>
                    <a:pt x="739" y="2191"/>
                  </a:lnTo>
                  <a:cubicBezTo>
                    <a:pt x="715" y="2310"/>
                    <a:pt x="715" y="2406"/>
                    <a:pt x="715" y="2525"/>
                  </a:cubicBezTo>
                  <a:cubicBezTo>
                    <a:pt x="715" y="2644"/>
                    <a:pt x="715" y="2763"/>
                    <a:pt x="739" y="2882"/>
                  </a:cubicBezTo>
                  <a:lnTo>
                    <a:pt x="215" y="3192"/>
                  </a:lnTo>
                  <a:cubicBezTo>
                    <a:pt x="48" y="3263"/>
                    <a:pt x="0" y="3477"/>
                    <a:pt x="96" y="3620"/>
                  </a:cubicBezTo>
                  <a:lnTo>
                    <a:pt x="405" y="4168"/>
                  </a:lnTo>
                  <a:cubicBezTo>
                    <a:pt x="471" y="4267"/>
                    <a:pt x="582" y="4320"/>
                    <a:pt x="692" y="4320"/>
                  </a:cubicBezTo>
                  <a:cubicBezTo>
                    <a:pt x="741" y="4320"/>
                    <a:pt x="790" y="4309"/>
                    <a:pt x="834" y="4287"/>
                  </a:cubicBezTo>
                  <a:lnTo>
                    <a:pt x="1382" y="3977"/>
                  </a:lnTo>
                  <a:cubicBezTo>
                    <a:pt x="1548" y="4120"/>
                    <a:pt x="1739" y="4239"/>
                    <a:pt x="1977" y="4311"/>
                  </a:cubicBezTo>
                  <a:lnTo>
                    <a:pt x="1977" y="4739"/>
                  </a:lnTo>
                  <a:cubicBezTo>
                    <a:pt x="1977" y="4930"/>
                    <a:pt x="2096" y="5073"/>
                    <a:pt x="2286" y="5073"/>
                  </a:cubicBezTo>
                  <a:lnTo>
                    <a:pt x="2906" y="5073"/>
                  </a:lnTo>
                  <a:cubicBezTo>
                    <a:pt x="3096" y="5073"/>
                    <a:pt x="3239" y="4930"/>
                    <a:pt x="3239" y="4739"/>
                  </a:cubicBezTo>
                  <a:lnTo>
                    <a:pt x="3239" y="4311"/>
                  </a:lnTo>
                  <a:cubicBezTo>
                    <a:pt x="3453" y="4239"/>
                    <a:pt x="3644" y="4120"/>
                    <a:pt x="3834" y="3977"/>
                  </a:cubicBezTo>
                  <a:lnTo>
                    <a:pt x="4358" y="4287"/>
                  </a:lnTo>
                  <a:cubicBezTo>
                    <a:pt x="4410" y="4309"/>
                    <a:pt x="4464" y="4320"/>
                    <a:pt x="4516" y="4320"/>
                  </a:cubicBezTo>
                  <a:cubicBezTo>
                    <a:pt x="4632" y="4320"/>
                    <a:pt x="4738" y="4267"/>
                    <a:pt x="4787" y="4168"/>
                  </a:cubicBezTo>
                  <a:lnTo>
                    <a:pt x="5097" y="3620"/>
                  </a:lnTo>
                  <a:cubicBezTo>
                    <a:pt x="5192" y="3477"/>
                    <a:pt x="5144" y="3263"/>
                    <a:pt x="5001" y="3192"/>
                  </a:cubicBezTo>
                  <a:lnTo>
                    <a:pt x="4454" y="2882"/>
                  </a:lnTo>
                  <a:cubicBezTo>
                    <a:pt x="4477" y="2763"/>
                    <a:pt x="4501" y="2644"/>
                    <a:pt x="4501" y="2525"/>
                  </a:cubicBezTo>
                  <a:cubicBezTo>
                    <a:pt x="4501" y="2406"/>
                    <a:pt x="4477" y="2310"/>
                    <a:pt x="4454" y="2191"/>
                  </a:cubicBezTo>
                  <a:lnTo>
                    <a:pt x="5144" y="1810"/>
                  </a:lnTo>
                  <a:lnTo>
                    <a:pt x="4525" y="715"/>
                  </a:lnTo>
                  <a:lnTo>
                    <a:pt x="3834" y="1096"/>
                  </a:lnTo>
                  <a:cubicBezTo>
                    <a:pt x="3644" y="953"/>
                    <a:pt x="3453" y="834"/>
                    <a:pt x="3239" y="762"/>
                  </a:cubicBezTo>
                  <a:lnTo>
                    <a:pt x="32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6"/>
            <p:cNvSpPr/>
            <p:nvPr/>
          </p:nvSpPr>
          <p:spPr>
            <a:xfrm>
              <a:off x="3471008" y="2664812"/>
              <a:ext cx="168584" cy="164753"/>
            </a:xfrm>
            <a:custGeom>
              <a:avLst/>
              <a:gdLst/>
              <a:ahLst/>
              <a:cxnLst/>
              <a:rect l="l" t="t" r="r" b="b"/>
              <a:pathLst>
                <a:path w="5192" h="5074" extrusionOk="0">
                  <a:moveTo>
                    <a:pt x="3549" y="1602"/>
                  </a:moveTo>
                  <a:cubicBezTo>
                    <a:pt x="3626" y="1602"/>
                    <a:pt x="3703" y="1632"/>
                    <a:pt x="3763" y="1692"/>
                  </a:cubicBezTo>
                  <a:cubicBezTo>
                    <a:pt x="3906" y="1811"/>
                    <a:pt x="3906" y="2001"/>
                    <a:pt x="3763" y="2120"/>
                  </a:cubicBezTo>
                  <a:lnTo>
                    <a:pt x="2501" y="3382"/>
                  </a:lnTo>
                  <a:cubicBezTo>
                    <a:pt x="2453" y="3454"/>
                    <a:pt x="2358" y="3478"/>
                    <a:pt x="2286" y="3478"/>
                  </a:cubicBezTo>
                  <a:cubicBezTo>
                    <a:pt x="2191" y="3478"/>
                    <a:pt x="2120" y="3454"/>
                    <a:pt x="2072" y="3382"/>
                  </a:cubicBezTo>
                  <a:lnTo>
                    <a:pt x="1429" y="2763"/>
                  </a:lnTo>
                  <a:cubicBezTo>
                    <a:pt x="1310" y="2644"/>
                    <a:pt x="1310" y="2430"/>
                    <a:pt x="1429" y="2311"/>
                  </a:cubicBezTo>
                  <a:cubicBezTo>
                    <a:pt x="1489" y="2251"/>
                    <a:pt x="1572" y="2221"/>
                    <a:pt x="1655" y="2221"/>
                  </a:cubicBezTo>
                  <a:cubicBezTo>
                    <a:pt x="1739" y="2221"/>
                    <a:pt x="1822" y="2251"/>
                    <a:pt x="1882" y="2311"/>
                  </a:cubicBezTo>
                  <a:lnTo>
                    <a:pt x="2286" y="2716"/>
                  </a:lnTo>
                  <a:lnTo>
                    <a:pt x="3334" y="1692"/>
                  </a:lnTo>
                  <a:cubicBezTo>
                    <a:pt x="3394" y="1632"/>
                    <a:pt x="3471" y="1602"/>
                    <a:pt x="3549" y="1602"/>
                  </a:cubicBezTo>
                  <a:close/>
                  <a:moveTo>
                    <a:pt x="2286" y="1"/>
                  </a:moveTo>
                  <a:cubicBezTo>
                    <a:pt x="2096" y="1"/>
                    <a:pt x="1977" y="120"/>
                    <a:pt x="1977" y="310"/>
                  </a:cubicBezTo>
                  <a:lnTo>
                    <a:pt x="1977" y="763"/>
                  </a:lnTo>
                  <a:cubicBezTo>
                    <a:pt x="1739" y="834"/>
                    <a:pt x="1548" y="953"/>
                    <a:pt x="1382" y="1096"/>
                  </a:cubicBezTo>
                  <a:lnTo>
                    <a:pt x="834" y="787"/>
                  </a:lnTo>
                  <a:cubicBezTo>
                    <a:pt x="790" y="765"/>
                    <a:pt x="741" y="754"/>
                    <a:pt x="692" y="754"/>
                  </a:cubicBezTo>
                  <a:cubicBezTo>
                    <a:pt x="582" y="754"/>
                    <a:pt x="471" y="807"/>
                    <a:pt x="405" y="906"/>
                  </a:cubicBezTo>
                  <a:lnTo>
                    <a:pt x="96" y="1453"/>
                  </a:lnTo>
                  <a:cubicBezTo>
                    <a:pt x="0" y="1596"/>
                    <a:pt x="48" y="1811"/>
                    <a:pt x="215" y="1882"/>
                  </a:cubicBezTo>
                  <a:lnTo>
                    <a:pt x="739" y="2192"/>
                  </a:lnTo>
                  <a:cubicBezTo>
                    <a:pt x="715" y="2311"/>
                    <a:pt x="715" y="2430"/>
                    <a:pt x="715" y="2549"/>
                  </a:cubicBezTo>
                  <a:cubicBezTo>
                    <a:pt x="715" y="2668"/>
                    <a:pt x="715" y="2763"/>
                    <a:pt x="739" y="2882"/>
                  </a:cubicBezTo>
                  <a:lnTo>
                    <a:pt x="215" y="3192"/>
                  </a:lnTo>
                  <a:cubicBezTo>
                    <a:pt x="48" y="3287"/>
                    <a:pt x="0" y="3478"/>
                    <a:pt x="96" y="3621"/>
                  </a:cubicBezTo>
                  <a:lnTo>
                    <a:pt x="405" y="4168"/>
                  </a:lnTo>
                  <a:cubicBezTo>
                    <a:pt x="470" y="4266"/>
                    <a:pt x="581" y="4331"/>
                    <a:pt x="690" y="4331"/>
                  </a:cubicBezTo>
                  <a:cubicBezTo>
                    <a:pt x="739" y="4331"/>
                    <a:pt x="789" y="4317"/>
                    <a:pt x="834" y="4287"/>
                  </a:cubicBezTo>
                  <a:lnTo>
                    <a:pt x="1382" y="3978"/>
                  </a:lnTo>
                  <a:cubicBezTo>
                    <a:pt x="1548" y="4121"/>
                    <a:pt x="1739" y="4240"/>
                    <a:pt x="1977" y="4311"/>
                  </a:cubicBezTo>
                  <a:lnTo>
                    <a:pt x="1977" y="5073"/>
                  </a:lnTo>
                  <a:lnTo>
                    <a:pt x="3239" y="5073"/>
                  </a:lnTo>
                  <a:lnTo>
                    <a:pt x="3239" y="4311"/>
                  </a:lnTo>
                  <a:cubicBezTo>
                    <a:pt x="3453" y="4240"/>
                    <a:pt x="3644" y="4121"/>
                    <a:pt x="3834" y="3978"/>
                  </a:cubicBezTo>
                  <a:lnTo>
                    <a:pt x="4525" y="4359"/>
                  </a:lnTo>
                  <a:lnTo>
                    <a:pt x="5144" y="3263"/>
                  </a:lnTo>
                  <a:lnTo>
                    <a:pt x="4454" y="2882"/>
                  </a:lnTo>
                  <a:cubicBezTo>
                    <a:pt x="4477" y="2763"/>
                    <a:pt x="4501" y="2668"/>
                    <a:pt x="4501" y="2549"/>
                  </a:cubicBezTo>
                  <a:cubicBezTo>
                    <a:pt x="4501" y="2430"/>
                    <a:pt x="4477" y="2311"/>
                    <a:pt x="4454" y="2192"/>
                  </a:cubicBezTo>
                  <a:lnTo>
                    <a:pt x="5001" y="1882"/>
                  </a:lnTo>
                  <a:cubicBezTo>
                    <a:pt x="5144" y="1811"/>
                    <a:pt x="5192" y="1596"/>
                    <a:pt x="5097" y="1453"/>
                  </a:cubicBezTo>
                  <a:lnTo>
                    <a:pt x="4787" y="906"/>
                  </a:lnTo>
                  <a:cubicBezTo>
                    <a:pt x="4738" y="807"/>
                    <a:pt x="4632" y="754"/>
                    <a:pt x="4516" y="754"/>
                  </a:cubicBezTo>
                  <a:cubicBezTo>
                    <a:pt x="4464" y="754"/>
                    <a:pt x="4410" y="765"/>
                    <a:pt x="4358" y="787"/>
                  </a:cubicBezTo>
                  <a:lnTo>
                    <a:pt x="3834" y="1096"/>
                  </a:lnTo>
                  <a:cubicBezTo>
                    <a:pt x="3644" y="953"/>
                    <a:pt x="3453" y="834"/>
                    <a:pt x="3239" y="763"/>
                  </a:cubicBezTo>
                  <a:lnTo>
                    <a:pt x="3239" y="310"/>
                  </a:lnTo>
                  <a:cubicBezTo>
                    <a:pt x="3239" y="120"/>
                    <a:pt x="3096" y="1"/>
                    <a:pt x="2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56"/>
          <p:cNvGrpSpPr/>
          <p:nvPr/>
        </p:nvGrpSpPr>
        <p:grpSpPr>
          <a:xfrm>
            <a:off x="511665" y="1167504"/>
            <a:ext cx="402820" cy="402821"/>
            <a:chOff x="2162619" y="2065526"/>
            <a:chExt cx="349549" cy="349550"/>
          </a:xfrm>
        </p:grpSpPr>
        <p:sp>
          <p:nvSpPr>
            <p:cNvPr id="711" name="Google Shape;711;p56"/>
            <p:cNvSpPr/>
            <p:nvPr/>
          </p:nvSpPr>
          <p:spPr>
            <a:xfrm>
              <a:off x="2245355" y="2374066"/>
              <a:ext cx="184072" cy="41010"/>
            </a:xfrm>
            <a:custGeom>
              <a:avLst/>
              <a:gdLst/>
              <a:ahLst/>
              <a:cxnLst/>
              <a:rect l="l" t="t" r="r" b="b"/>
              <a:pathLst>
                <a:path w="5669" h="1263" extrusionOk="0">
                  <a:moveTo>
                    <a:pt x="1262" y="1"/>
                  </a:moveTo>
                  <a:lnTo>
                    <a:pt x="1262" y="644"/>
                  </a:lnTo>
                  <a:lnTo>
                    <a:pt x="310" y="644"/>
                  </a:lnTo>
                  <a:cubicBezTo>
                    <a:pt x="143" y="644"/>
                    <a:pt x="0" y="786"/>
                    <a:pt x="0" y="953"/>
                  </a:cubicBezTo>
                  <a:cubicBezTo>
                    <a:pt x="0" y="1120"/>
                    <a:pt x="143" y="1263"/>
                    <a:pt x="310" y="1263"/>
                  </a:cubicBezTo>
                  <a:lnTo>
                    <a:pt x="5359" y="1263"/>
                  </a:lnTo>
                  <a:cubicBezTo>
                    <a:pt x="5525" y="1263"/>
                    <a:pt x="5668" y="1120"/>
                    <a:pt x="5668" y="953"/>
                  </a:cubicBezTo>
                  <a:cubicBezTo>
                    <a:pt x="5668" y="786"/>
                    <a:pt x="5525" y="644"/>
                    <a:pt x="5359" y="644"/>
                  </a:cubicBezTo>
                  <a:lnTo>
                    <a:pt x="4406" y="64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6"/>
            <p:cNvSpPr/>
            <p:nvPr/>
          </p:nvSpPr>
          <p:spPr>
            <a:xfrm>
              <a:off x="2245355" y="2065526"/>
              <a:ext cx="184072" cy="225829"/>
            </a:xfrm>
            <a:custGeom>
              <a:avLst/>
              <a:gdLst/>
              <a:ahLst/>
              <a:cxnLst/>
              <a:rect l="l" t="t" r="r" b="b"/>
              <a:pathLst>
                <a:path w="5669" h="6955" extrusionOk="0">
                  <a:moveTo>
                    <a:pt x="4739" y="1263"/>
                  </a:moveTo>
                  <a:cubicBezTo>
                    <a:pt x="4906" y="1263"/>
                    <a:pt x="5049" y="1406"/>
                    <a:pt x="5049" y="1572"/>
                  </a:cubicBezTo>
                  <a:cubicBezTo>
                    <a:pt x="5049" y="1739"/>
                    <a:pt x="4906" y="1882"/>
                    <a:pt x="4739" y="1882"/>
                  </a:cubicBezTo>
                  <a:lnTo>
                    <a:pt x="3477" y="1882"/>
                  </a:lnTo>
                  <a:cubicBezTo>
                    <a:pt x="3287" y="1882"/>
                    <a:pt x="3144" y="1739"/>
                    <a:pt x="3144" y="1572"/>
                  </a:cubicBezTo>
                  <a:cubicBezTo>
                    <a:pt x="3144" y="1406"/>
                    <a:pt x="3287" y="1263"/>
                    <a:pt x="3477" y="1263"/>
                  </a:cubicBezTo>
                  <a:close/>
                  <a:moveTo>
                    <a:pt x="2522" y="626"/>
                  </a:moveTo>
                  <a:cubicBezTo>
                    <a:pt x="2602" y="626"/>
                    <a:pt x="2679" y="656"/>
                    <a:pt x="2739" y="715"/>
                  </a:cubicBezTo>
                  <a:cubicBezTo>
                    <a:pt x="2858" y="834"/>
                    <a:pt x="2858" y="1048"/>
                    <a:pt x="2739" y="1168"/>
                  </a:cubicBezTo>
                  <a:lnTo>
                    <a:pt x="1786" y="2120"/>
                  </a:lnTo>
                  <a:cubicBezTo>
                    <a:pt x="1739" y="2168"/>
                    <a:pt x="1644" y="2192"/>
                    <a:pt x="1572" y="2192"/>
                  </a:cubicBezTo>
                  <a:cubicBezTo>
                    <a:pt x="1501" y="2192"/>
                    <a:pt x="1405" y="2168"/>
                    <a:pt x="1358" y="2120"/>
                  </a:cubicBezTo>
                  <a:lnTo>
                    <a:pt x="715" y="1477"/>
                  </a:lnTo>
                  <a:cubicBezTo>
                    <a:pt x="596" y="1358"/>
                    <a:pt x="596" y="1144"/>
                    <a:pt x="715" y="1025"/>
                  </a:cubicBezTo>
                  <a:cubicBezTo>
                    <a:pt x="774" y="965"/>
                    <a:pt x="858" y="935"/>
                    <a:pt x="941" y="935"/>
                  </a:cubicBezTo>
                  <a:cubicBezTo>
                    <a:pt x="1024" y="935"/>
                    <a:pt x="1108" y="965"/>
                    <a:pt x="1167" y="1025"/>
                  </a:cubicBezTo>
                  <a:lnTo>
                    <a:pt x="1572" y="1429"/>
                  </a:lnTo>
                  <a:lnTo>
                    <a:pt x="2286" y="715"/>
                  </a:lnTo>
                  <a:cubicBezTo>
                    <a:pt x="2358" y="656"/>
                    <a:pt x="2441" y="626"/>
                    <a:pt x="2522" y="626"/>
                  </a:cubicBezTo>
                  <a:close/>
                  <a:moveTo>
                    <a:pt x="4739" y="3144"/>
                  </a:moveTo>
                  <a:cubicBezTo>
                    <a:pt x="4906" y="3144"/>
                    <a:pt x="5049" y="3287"/>
                    <a:pt x="5049" y="3478"/>
                  </a:cubicBezTo>
                  <a:cubicBezTo>
                    <a:pt x="5049" y="3644"/>
                    <a:pt x="4906" y="3787"/>
                    <a:pt x="4739" y="3787"/>
                  </a:cubicBezTo>
                  <a:lnTo>
                    <a:pt x="3477" y="3787"/>
                  </a:lnTo>
                  <a:cubicBezTo>
                    <a:pt x="3287" y="3787"/>
                    <a:pt x="3144" y="3644"/>
                    <a:pt x="3144" y="3478"/>
                  </a:cubicBezTo>
                  <a:cubicBezTo>
                    <a:pt x="3144" y="3287"/>
                    <a:pt x="3287" y="3144"/>
                    <a:pt x="3477" y="3144"/>
                  </a:cubicBezTo>
                  <a:close/>
                  <a:moveTo>
                    <a:pt x="2522" y="2513"/>
                  </a:moveTo>
                  <a:cubicBezTo>
                    <a:pt x="2602" y="2513"/>
                    <a:pt x="2679" y="2549"/>
                    <a:pt x="2739" y="2620"/>
                  </a:cubicBezTo>
                  <a:cubicBezTo>
                    <a:pt x="2858" y="2739"/>
                    <a:pt x="2858" y="2930"/>
                    <a:pt x="2739" y="3049"/>
                  </a:cubicBezTo>
                  <a:lnTo>
                    <a:pt x="1786" y="4001"/>
                  </a:lnTo>
                  <a:cubicBezTo>
                    <a:pt x="1739" y="4073"/>
                    <a:pt x="1644" y="4097"/>
                    <a:pt x="1572" y="4097"/>
                  </a:cubicBezTo>
                  <a:cubicBezTo>
                    <a:pt x="1501" y="4097"/>
                    <a:pt x="1405" y="4073"/>
                    <a:pt x="1358" y="4001"/>
                  </a:cubicBezTo>
                  <a:lnTo>
                    <a:pt x="715" y="3382"/>
                  </a:lnTo>
                  <a:cubicBezTo>
                    <a:pt x="596" y="3239"/>
                    <a:pt x="596" y="3049"/>
                    <a:pt x="715" y="2930"/>
                  </a:cubicBezTo>
                  <a:cubicBezTo>
                    <a:pt x="774" y="2870"/>
                    <a:pt x="858" y="2840"/>
                    <a:pt x="941" y="2840"/>
                  </a:cubicBezTo>
                  <a:cubicBezTo>
                    <a:pt x="1024" y="2840"/>
                    <a:pt x="1108" y="2870"/>
                    <a:pt x="1167" y="2930"/>
                  </a:cubicBezTo>
                  <a:lnTo>
                    <a:pt x="1572" y="3335"/>
                  </a:lnTo>
                  <a:lnTo>
                    <a:pt x="2286" y="2620"/>
                  </a:lnTo>
                  <a:cubicBezTo>
                    <a:pt x="2358" y="2549"/>
                    <a:pt x="2441" y="2513"/>
                    <a:pt x="2522" y="2513"/>
                  </a:cubicBezTo>
                  <a:close/>
                  <a:moveTo>
                    <a:pt x="4739" y="5049"/>
                  </a:moveTo>
                  <a:cubicBezTo>
                    <a:pt x="4906" y="5049"/>
                    <a:pt x="5049" y="5192"/>
                    <a:pt x="5049" y="5359"/>
                  </a:cubicBezTo>
                  <a:cubicBezTo>
                    <a:pt x="5049" y="5526"/>
                    <a:pt x="4906" y="5668"/>
                    <a:pt x="4739" y="5668"/>
                  </a:cubicBezTo>
                  <a:lnTo>
                    <a:pt x="3477" y="5668"/>
                  </a:lnTo>
                  <a:cubicBezTo>
                    <a:pt x="3287" y="5668"/>
                    <a:pt x="3144" y="5526"/>
                    <a:pt x="3144" y="5359"/>
                  </a:cubicBezTo>
                  <a:cubicBezTo>
                    <a:pt x="3144" y="5192"/>
                    <a:pt x="3287" y="5049"/>
                    <a:pt x="3477" y="5049"/>
                  </a:cubicBezTo>
                  <a:close/>
                  <a:moveTo>
                    <a:pt x="2522" y="4412"/>
                  </a:moveTo>
                  <a:cubicBezTo>
                    <a:pt x="2602" y="4412"/>
                    <a:pt x="2679" y="4442"/>
                    <a:pt x="2739" y="4502"/>
                  </a:cubicBezTo>
                  <a:cubicBezTo>
                    <a:pt x="2858" y="4621"/>
                    <a:pt x="2858" y="4835"/>
                    <a:pt x="2739" y="4954"/>
                  </a:cubicBezTo>
                  <a:lnTo>
                    <a:pt x="1786" y="5907"/>
                  </a:lnTo>
                  <a:cubicBezTo>
                    <a:pt x="1739" y="5954"/>
                    <a:pt x="1644" y="6002"/>
                    <a:pt x="1572" y="6002"/>
                  </a:cubicBezTo>
                  <a:cubicBezTo>
                    <a:pt x="1501" y="6002"/>
                    <a:pt x="1405" y="5954"/>
                    <a:pt x="1358" y="5907"/>
                  </a:cubicBezTo>
                  <a:lnTo>
                    <a:pt x="715" y="5264"/>
                  </a:lnTo>
                  <a:cubicBezTo>
                    <a:pt x="596" y="5145"/>
                    <a:pt x="596" y="4954"/>
                    <a:pt x="715" y="4811"/>
                  </a:cubicBezTo>
                  <a:cubicBezTo>
                    <a:pt x="774" y="4752"/>
                    <a:pt x="858" y="4722"/>
                    <a:pt x="941" y="4722"/>
                  </a:cubicBezTo>
                  <a:cubicBezTo>
                    <a:pt x="1024" y="4722"/>
                    <a:pt x="1108" y="4752"/>
                    <a:pt x="1167" y="4811"/>
                  </a:cubicBezTo>
                  <a:lnTo>
                    <a:pt x="1572" y="5240"/>
                  </a:lnTo>
                  <a:lnTo>
                    <a:pt x="2286" y="4502"/>
                  </a:lnTo>
                  <a:cubicBezTo>
                    <a:pt x="2358" y="4442"/>
                    <a:pt x="2441" y="4412"/>
                    <a:pt x="2522" y="4412"/>
                  </a:cubicBezTo>
                  <a:close/>
                  <a:moveTo>
                    <a:pt x="310" y="1"/>
                  </a:moveTo>
                  <a:cubicBezTo>
                    <a:pt x="143" y="1"/>
                    <a:pt x="0" y="144"/>
                    <a:pt x="0" y="310"/>
                  </a:cubicBezTo>
                  <a:lnTo>
                    <a:pt x="0" y="6954"/>
                  </a:lnTo>
                  <a:lnTo>
                    <a:pt x="5668" y="6954"/>
                  </a:lnTo>
                  <a:lnTo>
                    <a:pt x="5668" y="310"/>
                  </a:lnTo>
                  <a:cubicBezTo>
                    <a:pt x="5668" y="144"/>
                    <a:pt x="5525" y="1"/>
                    <a:pt x="5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6"/>
            <p:cNvSpPr/>
            <p:nvPr/>
          </p:nvSpPr>
          <p:spPr>
            <a:xfrm>
              <a:off x="2450280" y="2106504"/>
              <a:ext cx="61888" cy="184852"/>
            </a:xfrm>
            <a:custGeom>
              <a:avLst/>
              <a:gdLst/>
              <a:ahLst/>
              <a:cxnLst/>
              <a:rect l="l" t="t" r="r" b="b"/>
              <a:pathLst>
                <a:path w="1906" h="5693" extrusionOk="0">
                  <a:moveTo>
                    <a:pt x="0" y="1"/>
                  </a:moveTo>
                  <a:lnTo>
                    <a:pt x="0" y="5692"/>
                  </a:lnTo>
                  <a:lnTo>
                    <a:pt x="1905" y="5692"/>
                  </a:lnTo>
                  <a:lnTo>
                    <a:pt x="1905" y="310"/>
                  </a:lnTo>
                  <a:cubicBezTo>
                    <a:pt x="1905" y="144"/>
                    <a:pt x="1762" y="1"/>
                    <a:pt x="15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6"/>
            <p:cNvSpPr/>
            <p:nvPr/>
          </p:nvSpPr>
          <p:spPr>
            <a:xfrm>
              <a:off x="2162619" y="2312208"/>
              <a:ext cx="349540" cy="41789"/>
            </a:xfrm>
            <a:custGeom>
              <a:avLst/>
              <a:gdLst/>
              <a:ahLst/>
              <a:cxnLst/>
              <a:rect l="l" t="t" r="r" b="b"/>
              <a:pathLst>
                <a:path w="10765" h="1287" extrusionOk="0">
                  <a:moveTo>
                    <a:pt x="0" y="0"/>
                  </a:moveTo>
                  <a:lnTo>
                    <a:pt x="0" y="977"/>
                  </a:lnTo>
                  <a:cubicBezTo>
                    <a:pt x="0" y="1143"/>
                    <a:pt x="143" y="1286"/>
                    <a:pt x="310" y="1286"/>
                  </a:cubicBezTo>
                  <a:lnTo>
                    <a:pt x="10455" y="1286"/>
                  </a:lnTo>
                  <a:cubicBezTo>
                    <a:pt x="10621" y="1286"/>
                    <a:pt x="10764" y="1143"/>
                    <a:pt x="10764" y="977"/>
                  </a:cubicBezTo>
                  <a:lnTo>
                    <a:pt x="107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6"/>
            <p:cNvSpPr/>
            <p:nvPr/>
          </p:nvSpPr>
          <p:spPr>
            <a:xfrm>
              <a:off x="2162619" y="2106504"/>
              <a:ext cx="61888" cy="184852"/>
            </a:xfrm>
            <a:custGeom>
              <a:avLst/>
              <a:gdLst/>
              <a:ahLst/>
              <a:cxnLst/>
              <a:rect l="l" t="t" r="r" b="b"/>
              <a:pathLst>
                <a:path w="1906" h="5693" extrusionOk="0">
                  <a:moveTo>
                    <a:pt x="310" y="1"/>
                  </a:moveTo>
                  <a:cubicBezTo>
                    <a:pt x="143" y="1"/>
                    <a:pt x="0" y="144"/>
                    <a:pt x="0" y="310"/>
                  </a:cubicBezTo>
                  <a:lnTo>
                    <a:pt x="0" y="5692"/>
                  </a:lnTo>
                  <a:lnTo>
                    <a:pt x="1905" y="5692"/>
                  </a:lnTo>
                  <a:lnTo>
                    <a:pt x="19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694DD631-E185-3056-F57E-31E9557F7814}"/>
              </a:ext>
            </a:extLst>
          </p:cNvPr>
          <p:cNvSpPr txBox="1"/>
          <p:nvPr/>
        </p:nvSpPr>
        <p:spPr>
          <a:xfrm>
            <a:off x="1234867" y="932170"/>
            <a:ext cx="7397467" cy="646331"/>
          </a:xfrm>
          <a:prstGeom prst="rect">
            <a:avLst/>
          </a:prstGeom>
          <a:noFill/>
        </p:spPr>
        <p:txBody>
          <a:bodyPr wrap="square" rtlCol="0">
            <a:spAutoFit/>
          </a:bodyPr>
          <a:lstStyle/>
          <a:p>
            <a:r>
              <a:rPr lang="en-US" b="0" i="0" u="none" strike="noStrike" dirty="0">
                <a:solidFill>
                  <a:srgbClr val="3F4B63"/>
                </a:solidFill>
                <a:effectLst/>
                <a:latin typeface="CTSans"/>
              </a:rPr>
              <a:t>“Learning how to actively apply SMART goals to my daily reflections was extremely helpful and effective during the modules.” – Pilot Participant</a:t>
            </a:r>
            <a:endParaRPr lang="en-US" dirty="0"/>
          </a:p>
        </p:txBody>
      </p:sp>
      <p:sp>
        <p:nvSpPr>
          <p:cNvPr id="9" name="TextBox 8">
            <a:extLst>
              <a:ext uri="{FF2B5EF4-FFF2-40B4-BE49-F238E27FC236}">
                <a16:creationId xmlns:a16="http://schemas.microsoft.com/office/drawing/2014/main" id="{62206269-9C1A-0643-65FE-C0EA030FB737}"/>
              </a:ext>
            </a:extLst>
          </p:cNvPr>
          <p:cNvSpPr txBox="1"/>
          <p:nvPr/>
        </p:nvSpPr>
        <p:spPr>
          <a:xfrm>
            <a:off x="1234868" y="2055786"/>
            <a:ext cx="7413515" cy="923330"/>
          </a:xfrm>
          <a:prstGeom prst="rect">
            <a:avLst/>
          </a:prstGeom>
          <a:noFill/>
        </p:spPr>
        <p:txBody>
          <a:bodyPr wrap="square" rtlCol="0">
            <a:spAutoFit/>
          </a:bodyPr>
          <a:lstStyle/>
          <a:p>
            <a:r>
              <a:rPr lang="en-US" b="0" i="0" u="none" strike="noStrike" dirty="0">
                <a:solidFill>
                  <a:srgbClr val="3F4B63"/>
                </a:solidFill>
                <a:effectLst/>
                <a:latin typeface="CTSans"/>
              </a:rPr>
              <a:t>“The sections on values and belonging/purpose resonated with me the most. They were outside of the things we usually incorporate into thinking about health.” – Pilot Participant</a:t>
            </a:r>
            <a:endParaRPr lang="en-US" dirty="0"/>
          </a:p>
        </p:txBody>
      </p:sp>
      <p:sp>
        <p:nvSpPr>
          <p:cNvPr id="10" name="TextBox 9">
            <a:extLst>
              <a:ext uri="{FF2B5EF4-FFF2-40B4-BE49-F238E27FC236}">
                <a16:creationId xmlns:a16="http://schemas.microsoft.com/office/drawing/2014/main" id="{CAA11865-4246-9158-8E93-946615C37E54}"/>
              </a:ext>
            </a:extLst>
          </p:cNvPr>
          <p:cNvSpPr txBox="1"/>
          <p:nvPr/>
        </p:nvSpPr>
        <p:spPr>
          <a:xfrm>
            <a:off x="1339702" y="3211033"/>
            <a:ext cx="7581014" cy="923330"/>
          </a:xfrm>
          <a:prstGeom prst="rect">
            <a:avLst/>
          </a:prstGeom>
          <a:noFill/>
        </p:spPr>
        <p:txBody>
          <a:bodyPr wrap="square" rtlCol="0">
            <a:spAutoFit/>
          </a:bodyPr>
          <a:lstStyle/>
          <a:p>
            <a:r>
              <a:rPr lang="en-US" b="0" i="0" u="none" strike="noStrike" dirty="0">
                <a:solidFill>
                  <a:srgbClr val="3F4B63"/>
                </a:solidFill>
                <a:effectLst/>
                <a:latin typeface="CTSans"/>
              </a:rPr>
              <a:t>“Participating in this pilot helped me engage in authentic ways with my team to discuss who we are and how we want to show up at work. Having a framework was helpful so I didn’t have to start from scratch!” – Pilot Participant </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7">
          <a:extLst>
            <a:ext uri="{FF2B5EF4-FFF2-40B4-BE49-F238E27FC236}">
              <a16:creationId xmlns:a16="http://schemas.microsoft.com/office/drawing/2014/main" id="{00B75851-AD9C-FA3D-0F0F-C10559CD273F}"/>
            </a:ext>
          </a:extLst>
        </p:cNvPr>
        <p:cNvGrpSpPr/>
        <p:nvPr/>
      </p:nvGrpSpPr>
      <p:grpSpPr>
        <a:xfrm>
          <a:off x="0" y="0"/>
          <a:ext cx="0" cy="0"/>
          <a:chOff x="0" y="0"/>
          <a:chExt cx="0" cy="0"/>
        </a:xfrm>
      </p:grpSpPr>
      <p:sp>
        <p:nvSpPr>
          <p:cNvPr id="410" name="Google Shape;410;p43">
            <a:extLst>
              <a:ext uri="{FF2B5EF4-FFF2-40B4-BE49-F238E27FC236}">
                <a16:creationId xmlns:a16="http://schemas.microsoft.com/office/drawing/2014/main" id="{143385DC-E1EE-28B3-A449-E65BF600BE4A}"/>
              </a:ext>
            </a:extLst>
          </p:cNvPr>
          <p:cNvSpPr/>
          <p:nvPr/>
        </p:nvSpPr>
        <p:spPr>
          <a:xfrm>
            <a:off x="907701" y="1323617"/>
            <a:ext cx="3014400" cy="3003000"/>
          </a:xfrm>
          <a:prstGeom prst="roundRect">
            <a:avLst>
              <a:gd name="adj" fmla="val 16667"/>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3">
            <a:extLst>
              <a:ext uri="{FF2B5EF4-FFF2-40B4-BE49-F238E27FC236}">
                <a16:creationId xmlns:a16="http://schemas.microsoft.com/office/drawing/2014/main" id="{2ECDF197-9CA5-1D9A-1655-4B06514A7F89}"/>
              </a:ext>
            </a:extLst>
          </p:cNvPr>
          <p:cNvSpPr/>
          <p:nvPr/>
        </p:nvSpPr>
        <p:spPr>
          <a:xfrm>
            <a:off x="6712483" y="236285"/>
            <a:ext cx="915981" cy="90166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3">
            <a:extLst>
              <a:ext uri="{FF2B5EF4-FFF2-40B4-BE49-F238E27FC236}">
                <a16:creationId xmlns:a16="http://schemas.microsoft.com/office/drawing/2014/main" id="{74BEC66E-7644-7460-F707-99585C8EE6E6}"/>
              </a:ext>
            </a:extLst>
          </p:cNvPr>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16</a:t>
            </a:fld>
            <a:endParaRPr/>
          </a:p>
        </p:txBody>
      </p:sp>
      <p:sp>
        <p:nvSpPr>
          <p:cNvPr id="420" name="Google Shape;420;p43">
            <a:extLst>
              <a:ext uri="{FF2B5EF4-FFF2-40B4-BE49-F238E27FC236}">
                <a16:creationId xmlns:a16="http://schemas.microsoft.com/office/drawing/2014/main" id="{592A21D6-B99C-0A74-164A-2EE3FE8F5AA5}"/>
              </a:ext>
            </a:extLst>
          </p:cNvPr>
          <p:cNvSpPr txBox="1">
            <a:spLocks noGrp="1"/>
          </p:cNvSpPr>
          <p:nvPr>
            <p:ph type="subTitle" idx="6"/>
          </p:nvPr>
        </p:nvSpPr>
        <p:spPr>
          <a:prstGeom prst="rect">
            <a:avLst/>
          </a:prstGeom>
        </p:spPr>
        <p:txBody>
          <a:bodyPr spcFirstLastPara="1" wrap="square" lIns="91425" tIns="91425" rIns="91425" bIns="91425" anchor="ctr" anchorCtr="0">
            <a:noAutofit/>
          </a:bodyPr>
          <a:lstStyle/>
          <a:p>
            <a:pPr marL="0" indent="0"/>
            <a:r>
              <a:rPr lang="en-US" dirty="0"/>
              <a:t>WBC| 2024</a:t>
            </a:r>
          </a:p>
        </p:txBody>
      </p:sp>
      <p:grpSp>
        <p:nvGrpSpPr>
          <p:cNvPr id="421" name="Google Shape;421;p43">
            <a:extLst>
              <a:ext uri="{FF2B5EF4-FFF2-40B4-BE49-F238E27FC236}">
                <a16:creationId xmlns:a16="http://schemas.microsoft.com/office/drawing/2014/main" id="{77386DA8-6AB4-B0CB-3E43-76AC9F65A7E8}"/>
              </a:ext>
            </a:extLst>
          </p:cNvPr>
          <p:cNvGrpSpPr/>
          <p:nvPr/>
        </p:nvGrpSpPr>
        <p:grpSpPr>
          <a:xfrm>
            <a:off x="1444505" y="1431167"/>
            <a:ext cx="455682" cy="399351"/>
            <a:chOff x="899850" y="871450"/>
            <a:chExt cx="483175" cy="423400"/>
          </a:xfrm>
        </p:grpSpPr>
        <p:sp>
          <p:nvSpPr>
            <p:cNvPr id="422" name="Google Shape;422;p43">
              <a:extLst>
                <a:ext uri="{FF2B5EF4-FFF2-40B4-BE49-F238E27FC236}">
                  <a16:creationId xmlns:a16="http://schemas.microsoft.com/office/drawing/2014/main" id="{64605C09-0AD4-4216-18C9-A682DC242B31}"/>
                </a:ext>
              </a:extLst>
            </p:cNvPr>
            <p:cNvSpPr/>
            <p:nvPr/>
          </p:nvSpPr>
          <p:spPr>
            <a:xfrm>
              <a:off x="1325175" y="1040825"/>
              <a:ext cx="56425" cy="28275"/>
            </a:xfrm>
            <a:custGeom>
              <a:avLst/>
              <a:gdLst/>
              <a:ahLst/>
              <a:cxnLst/>
              <a:rect l="l" t="t" r="r" b="b"/>
              <a:pathLst>
                <a:path w="2257" h="1131" extrusionOk="0">
                  <a:moveTo>
                    <a:pt x="564" y="1"/>
                  </a:moveTo>
                  <a:cubicBezTo>
                    <a:pt x="251" y="1"/>
                    <a:pt x="1" y="251"/>
                    <a:pt x="1" y="564"/>
                  </a:cubicBezTo>
                  <a:cubicBezTo>
                    <a:pt x="1" y="877"/>
                    <a:pt x="251" y="1130"/>
                    <a:pt x="564" y="1130"/>
                  </a:cubicBezTo>
                  <a:lnTo>
                    <a:pt x="1693" y="1130"/>
                  </a:lnTo>
                  <a:cubicBezTo>
                    <a:pt x="2006" y="1130"/>
                    <a:pt x="2256" y="877"/>
                    <a:pt x="2256" y="564"/>
                  </a:cubicBezTo>
                  <a:cubicBezTo>
                    <a:pt x="2256" y="251"/>
                    <a:pt x="2006" y="1"/>
                    <a:pt x="1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3" name="Google Shape;423;p43">
              <a:extLst>
                <a:ext uri="{FF2B5EF4-FFF2-40B4-BE49-F238E27FC236}">
                  <a16:creationId xmlns:a16="http://schemas.microsoft.com/office/drawing/2014/main" id="{AE2DC6A4-4FDE-035B-F90B-3EDB4E2640A0}"/>
                </a:ext>
              </a:extLst>
            </p:cNvPr>
            <p:cNvSpPr/>
            <p:nvPr/>
          </p:nvSpPr>
          <p:spPr>
            <a:xfrm>
              <a:off x="1323750" y="956100"/>
              <a:ext cx="59275" cy="56525"/>
            </a:xfrm>
            <a:custGeom>
              <a:avLst/>
              <a:gdLst/>
              <a:ahLst/>
              <a:cxnLst/>
              <a:rect l="l" t="t" r="r" b="b"/>
              <a:pathLst>
                <a:path w="2371" h="2261" extrusionOk="0">
                  <a:moveTo>
                    <a:pt x="1750" y="0"/>
                  </a:moveTo>
                  <a:cubicBezTo>
                    <a:pt x="1605" y="0"/>
                    <a:pt x="1461" y="55"/>
                    <a:pt x="1350" y="165"/>
                  </a:cubicBezTo>
                  <a:lnTo>
                    <a:pt x="220" y="1294"/>
                  </a:lnTo>
                  <a:cubicBezTo>
                    <a:pt x="0" y="1517"/>
                    <a:pt x="0" y="1872"/>
                    <a:pt x="220" y="2095"/>
                  </a:cubicBezTo>
                  <a:cubicBezTo>
                    <a:pt x="332" y="2205"/>
                    <a:pt x="476" y="2260"/>
                    <a:pt x="621" y="2260"/>
                  </a:cubicBezTo>
                  <a:cubicBezTo>
                    <a:pt x="765" y="2260"/>
                    <a:pt x="910" y="2205"/>
                    <a:pt x="1021" y="2095"/>
                  </a:cubicBezTo>
                  <a:lnTo>
                    <a:pt x="2151" y="966"/>
                  </a:lnTo>
                  <a:cubicBezTo>
                    <a:pt x="2370" y="743"/>
                    <a:pt x="2370" y="388"/>
                    <a:pt x="2151" y="165"/>
                  </a:cubicBezTo>
                  <a:cubicBezTo>
                    <a:pt x="2039" y="55"/>
                    <a:pt x="1895" y="0"/>
                    <a:pt x="1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 name="Google Shape;424;p43">
              <a:extLst>
                <a:ext uri="{FF2B5EF4-FFF2-40B4-BE49-F238E27FC236}">
                  <a16:creationId xmlns:a16="http://schemas.microsoft.com/office/drawing/2014/main" id="{65A4A899-1E03-986A-06EF-4A2035E27033}"/>
                </a:ext>
              </a:extLst>
            </p:cNvPr>
            <p:cNvSpPr/>
            <p:nvPr/>
          </p:nvSpPr>
          <p:spPr>
            <a:xfrm>
              <a:off x="1323750" y="1097250"/>
              <a:ext cx="59275" cy="56525"/>
            </a:xfrm>
            <a:custGeom>
              <a:avLst/>
              <a:gdLst/>
              <a:ahLst/>
              <a:cxnLst/>
              <a:rect l="l" t="t" r="r" b="b"/>
              <a:pathLst>
                <a:path w="2371" h="2261" extrusionOk="0">
                  <a:moveTo>
                    <a:pt x="621" y="0"/>
                  </a:moveTo>
                  <a:cubicBezTo>
                    <a:pt x="476" y="0"/>
                    <a:pt x="332" y="55"/>
                    <a:pt x="220" y="165"/>
                  </a:cubicBezTo>
                  <a:cubicBezTo>
                    <a:pt x="0" y="388"/>
                    <a:pt x="0" y="743"/>
                    <a:pt x="220" y="966"/>
                  </a:cubicBezTo>
                  <a:lnTo>
                    <a:pt x="1350" y="2095"/>
                  </a:lnTo>
                  <a:cubicBezTo>
                    <a:pt x="1461" y="2205"/>
                    <a:pt x="1605" y="2260"/>
                    <a:pt x="1750" y="2260"/>
                  </a:cubicBezTo>
                  <a:cubicBezTo>
                    <a:pt x="1895" y="2260"/>
                    <a:pt x="2039" y="2205"/>
                    <a:pt x="2151" y="2095"/>
                  </a:cubicBezTo>
                  <a:cubicBezTo>
                    <a:pt x="2370" y="1872"/>
                    <a:pt x="2370" y="1517"/>
                    <a:pt x="2151" y="1294"/>
                  </a:cubicBezTo>
                  <a:lnTo>
                    <a:pt x="1021" y="165"/>
                  </a:lnTo>
                  <a:cubicBezTo>
                    <a:pt x="910" y="55"/>
                    <a:pt x="765" y="0"/>
                    <a:pt x="6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5" name="Google Shape;425;p43">
              <a:extLst>
                <a:ext uri="{FF2B5EF4-FFF2-40B4-BE49-F238E27FC236}">
                  <a16:creationId xmlns:a16="http://schemas.microsoft.com/office/drawing/2014/main" id="{D79ED6DD-C242-9E43-BE4E-90B63B7C8568}"/>
                </a:ext>
              </a:extLst>
            </p:cNvPr>
            <p:cNvSpPr/>
            <p:nvPr/>
          </p:nvSpPr>
          <p:spPr>
            <a:xfrm>
              <a:off x="899850" y="871450"/>
              <a:ext cx="396150" cy="423400"/>
            </a:xfrm>
            <a:custGeom>
              <a:avLst/>
              <a:gdLst/>
              <a:ahLst/>
              <a:cxnLst/>
              <a:rect l="l" t="t" r="r" b="b"/>
              <a:pathLst>
                <a:path w="15846" h="16936" extrusionOk="0">
                  <a:moveTo>
                    <a:pt x="6812" y="4518"/>
                  </a:moveTo>
                  <a:lnTo>
                    <a:pt x="6812" y="10164"/>
                  </a:lnTo>
                  <a:lnTo>
                    <a:pt x="5682" y="10164"/>
                  </a:lnTo>
                  <a:lnTo>
                    <a:pt x="5682" y="4518"/>
                  </a:lnTo>
                  <a:close/>
                  <a:moveTo>
                    <a:pt x="14153" y="1130"/>
                  </a:moveTo>
                  <a:cubicBezTo>
                    <a:pt x="14463" y="1130"/>
                    <a:pt x="14716" y="1380"/>
                    <a:pt x="14716" y="1693"/>
                  </a:cubicBezTo>
                  <a:lnTo>
                    <a:pt x="14716" y="12985"/>
                  </a:lnTo>
                  <a:cubicBezTo>
                    <a:pt x="14716" y="13298"/>
                    <a:pt x="14463" y="13551"/>
                    <a:pt x="14153" y="13551"/>
                  </a:cubicBezTo>
                  <a:lnTo>
                    <a:pt x="13587" y="13551"/>
                  </a:lnTo>
                  <a:lnTo>
                    <a:pt x="13587" y="1130"/>
                  </a:lnTo>
                  <a:close/>
                  <a:moveTo>
                    <a:pt x="13018" y="1"/>
                  </a:moveTo>
                  <a:cubicBezTo>
                    <a:pt x="13012" y="1"/>
                    <a:pt x="13006" y="4"/>
                    <a:pt x="13000" y="4"/>
                  </a:cubicBezTo>
                  <a:cubicBezTo>
                    <a:pt x="12992" y="4"/>
                    <a:pt x="12985" y="4"/>
                    <a:pt x="12978" y="4"/>
                  </a:cubicBezTo>
                  <a:cubicBezTo>
                    <a:pt x="12972" y="4"/>
                    <a:pt x="12967" y="4"/>
                    <a:pt x="12961" y="4"/>
                  </a:cubicBezTo>
                  <a:cubicBezTo>
                    <a:pt x="12797" y="4"/>
                    <a:pt x="12768" y="58"/>
                    <a:pt x="7221" y="3385"/>
                  </a:cubicBezTo>
                  <a:lnTo>
                    <a:pt x="3990" y="3385"/>
                  </a:lnTo>
                  <a:cubicBezTo>
                    <a:pt x="1810" y="3388"/>
                    <a:pt x="0" y="5159"/>
                    <a:pt x="0" y="7339"/>
                  </a:cubicBezTo>
                  <a:cubicBezTo>
                    <a:pt x="0" y="9323"/>
                    <a:pt x="1515" y="10959"/>
                    <a:pt x="3424" y="11236"/>
                  </a:cubicBezTo>
                  <a:lnTo>
                    <a:pt x="3424" y="15244"/>
                  </a:lnTo>
                  <a:cubicBezTo>
                    <a:pt x="3424" y="16180"/>
                    <a:pt x="4183" y="16936"/>
                    <a:pt x="5119" y="16936"/>
                  </a:cubicBezTo>
                  <a:cubicBezTo>
                    <a:pt x="6053" y="16936"/>
                    <a:pt x="6812" y="16180"/>
                    <a:pt x="6812" y="15244"/>
                  </a:cubicBezTo>
                  <a:lnTo>
                    <a:pt x="6812" y="11293"/>
                  </a:lnTo>
                  <a:lnTo>
                    <a:pt x="7221" y="11293"/>
                  </a:lnTo>
                  <a:cubicBezTo>
                    <a:pt x="12690" y="14573"/>
                    <a:pt x="12811" y="14681"/>
                    <a:pt x="12984" y="14681"/>
                  </a:cubicBezTo>
                  <a:cubicBezTo>
                    <a:pt x="12997" y="14681"/>
                    <a:pt x="13009" y="14681"/>
                    <a:pt x="13024" y="14681"/>
                  </a:cubicBezTo>
                  <a:lnTo>
                    <a:pt x="14153" y="14681"/>
                  </a:lnTo>
                  <a:cubicBezTo>
                    <a:pt x="15087" y="14678"/>
                    <a:pt x="15845" y="13922"/>
                    <a:pt x="15845" y="12985"/>
                  </a:cubicBezTo>
                  <a:lnTo>
                    <a:pt x="15845" y="1693"/>
                  </a:lnTo>
                  <a:cubicBezTo>
                    <a:pt x="15845" y="756"/>
                    <a:pt x="15087" y="1"/>
                    <a:pt x="14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 name="TextBox 3">
            <a:extLst>
              <a:ext uri="{FF2B5EF4-FFF2-40B4-BE49-F238E27FC236}">
                <a16:creationId xmlns:a16="http://schemas.microsoft.com/office/drawing/2014/main" id="{4D6E8211-034A-7B15-D365-E77100C0A43B}"/>
              </a:ext>
            </a:extLst>
          </p:cNvPr>
          <p:cNvSpPr txBox="1"/>
          <p:nvPr/>
        </p:nvSpPr>
        <p:spPr>
          <a:xfrm>
            <a:off x="347288" y="396839"/>
            <a:ext cx="8516677" cy="2616101"/>
          </a:xfrm>
          <a:prstGeom prst="rect">
            <a:avLst/>
          </a:prstGeom>
          <a:noFill/>
        </p:spPr>
        <p:txBody>
          <a:bodyPr wrap="square" rtlCol="0">
            <a:spAutoFit/>
          </a:bodyPr>
          <a:lstStyle/>
          <a:p>
            <a:r>
              <a:rPr lang="en-US" sz="2000" b="1" u="sng" dirty="0">
                <a:latin typeface="Arial" panose="020B0604020202020204" pitchFamily="34" charset="0"/>
                <a:ea typeface="Times New Roman" panose="02020603050405020304" pitchFamily="18" charset="0"/>
                <a:cs typeface="Times New Roman" panose="02020603050405020304" pitchFamily="18" charset="0"/>
              </a:rPr>
              <a:t>Thank you and next steps</a:t>
            </a:r>
            <a:endParaRPr lang="en-US" sz="2000" b="1" u="sng"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dirty="0"/>
              <a:t>We appreciate your time, let’s plan to touch base in one week.</a:t>
            </a:r>
          </a:p>
          <a:p>
            <a:endParaRPr lang="en-US" dirty="0"/>
          </a:p>
          <a:p>
            <a:pPr algn="ctr"/>
            <a:r>
              <a:rPr lang="en-US" dirty="0">
                <a:solidFill>
                  <a:schemeClr val="accent1">
                    <a:lumMod val="50000"/>
                  </a:schemeClr>
                </a:solidFill>
                <a:hlinkClick r:id="rId3">
                  <a:extLst>
                    <a:ext uri="{A12FA001-AC4F-418D-AE19-62706E023703}">
                      <ahyp:hlinkClr xmlns:ahyp="http://schemas.microsoft.com/office/drawing/2018/hyperlinkcolor" val="tx"/>
                    </a:ext>
                  </a:extLst>
                </a:hlinkClick>
              </a:rPr>
              <a:t>www.wellbalancedcenter.com</a:t>
            </a:r>
            <a:endParaRPr lang="en-US" dirty="0">
              <a:solidFill>
                <a:schemeClr val="accent1">
                  <a:lumMod val="50000"/>
                </a:schemeClr>
              </a:solidFill>
            </a:endParaRPr>
          </a:p>
          <a:p>
            <a:endParaRPr lang="en-US" dirty="0"/>
          </a:p>
          <a:p>
            <a:r>
              <a:rPr lang="en-US" dirty="0"/>
              <a:t>Mandy LeBlanc								Ann Puffer</a:t>
            </a:r>
          </a:p>
          <a:p>
            <a:r>
              <a:rPr lang="en-US" dirty="0">
                <a:solidFill>
                  <a:schemeClr val="accent1">
                    <a:lumMod val="50000"/>
                  </a:schemeClr>
                </a:solidFill>
                <a:hlinkClick r:id="rId4">
                  <a:extLst>
                    <a:ext uri="{A12FA001-AC4F-418D-AE19-62706E023703}">
                      <ahyp:hlinkClr xmlns:ahyp="http://schemas.microsoft.com/office/drawing/2018/hyperlinkcolor" val="tx"/>
                    </a:ext>
                  </a:extLst>
                </a:hlinkClick>
              </a:rPr>
              <a:t>mandy@wellbalancedcenter.com</a:t>
            </a:r>
            <a:r>
              <a:rPr lang="en-US" dirty="0"/>
              <a:t>					</a:t>
            </a:r>
            <a:r>
              <a:rPr lang="en-US" dirty="0">
                <a:solidFill>
                  <a:schemeClr val="accent1">
                    <a:lumMod val="50000"/>
                  </a:schemeClr>
                </a:solidFill>
                <a:hlinkClick r:id="rId5">
                  <a:extLst>
                    <a:ext uri="{A12FA001-AC4F-418D-AE19-62706E023703}">
                      <ahyp:hlinkClr xmlns:ahyp="http://schemas.microsoft.com/office/drawing/2018/hyperlinkcolor" val="tx"/>
                    </a:ext>
                  </a:extLst>
                </a:hlinkClick>
              </a:rPr>
              <a:t>anne@wellbalancedcenter.com</a:t>
            </a:r>
            <a:endParaRPr lang="en-US" dirty="0">
              <a:solidFill>
                <a:schemeClr val="accent1">
                  <a:lumMod val="50000"/>
                </a:schemeClr>
              </a:solidFill>
            </a:endParaRPr>
          </a:p>
          <a:p>
            <a:endParaRPr lang="en-US" dirty="0"/>
          </a:p>
        </p:txBody>
      </p:sp>
    </p:spTree>
    <p:extLst>
      <p:ext uri="{BB962C8B-B14F-4D97-AF65-F5344CB8AC3E}">
        <p14:creationId xmlns:p14="http://schemas.microsoft.com/office/powerpoint/2010/main" val="1703727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7"/>
          <p:cNvSpPr/>
          <p:nvPr/>
        </p:nvSpPr>
        <p:spPr>
          <a:xfrm>
            <a:off x="2693535" y="1677875"/>
            <a:ext cx="1801800" cy="2745900"/>
          </a:xfrm>
          <a:prstGeom prst="roundRect">
            <a:avLst>
              <a:gd name="adj" fmla="val 16667"/>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7"/>
          <p:cNvSpPr/>
          <p:nvPr/>
        </p:nvSpPr>
        <p:spPr>
          <a:xfrm>
            <a:off x="4643207" y="1677875"/>
            <a:ext cx="1801800" cy="2745900"/>
          </a:xfrm>
          <a:prstGeom prst="roundRect">
            <a:avLst>
              <a:gd name="adj" fmla="val 16667"/>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7"/>
          <p:cNvSpPr/>
          <p:nvPr/>
        </p:nvSpPr>
        <p:spPr>
          <a:xfrm>
            <a:off x="6592879" y="1677875"/>
            <a:ext cx="1801800" cy="2745900"/>
          </a:xfrm>
          <a:prstGeom prst="roundRect">
            <a:avLst>
              <a:gd name="adj" fmla="val 16667"/>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7"/>
          <p:cNvSpPr/>
          <p:nvPr/>
        </p:nvSpPr>
        <p:spPr>
          <a:xfrm>
            <a:off x="743864" y="1677875"/>
            <a:ext cx="1801800" cy="2745900"/>
          </a:xfrm>
          <a:prstGeom prst="roundRect">
            <a:avLst>
              <a:gd name="adj" fmla="val 16667"/>
            </a:avLst>
          </a:prstGeom>
          <a:solidFill>
            <a:srgbClr val="FFFFFF">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7"/>
          <p:cNvSpPr/>
          <p:nvPr/>
        </p:nvSpPr>
        <p:spPr>
          <a:xfrm>
            <a:off x="1230764" y="2051361"/>
            <a:ext cx="828000" cy="828000"/>
          </a:xfrm>
          <a:prstGeom prst="ellipse">
            <a:avLst/>
          </a:prstGeom>
          <a:solidFill>
            <a:schemeClr val="bg1">
              <a:lumMod val="95000"/>
            </a:schemeClr>
          </a:solidFill>
          <a:ln>
            <a:solidFill>
              <a:schemeClr val="accent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7"/>
          <p:cNvSpPr/>
          <p:nvPr/>
        </p:nvSpPr>
        <p:spPr>
          <a:xfrm>
            <a:off x="3180435" y="2051361"/>
            <a:ext cx="828000" cy="8280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7"/>
          <p:cNvSpPr/>
          <p:nvPr/>
        </p:nvSpPr>
        <p:spPr>
          <a:xfrm>
            <a:off x="5130107" y="2051361"/>
            <a:ext cx="828000" cy="828000"/>
          </a:xfrm>
          <a:prstGeom prst="ellipse">
            <a:avLst/>
          </a:pr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7"/>
          <p:cNvSpPr/>
          <p:nvPr/>
        </p:nvSpPr>
        <p:spPr>
          <a:xfrm>
            <a:off x="7079779" y="2051361"/>
            <a:ext cx="828000" cy="8280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sp>
        <p:nvSpPr>
          <p:cNvPr id="327" name="Google Shape;327;p37"/>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30" name="Google Shape;330;p37"/>
          <p:cNvSpPr txBox="1">
            <a:spLocks noGrp="1"/>
          </p:cNvSpPr>
          <p:nvPr>
            <p:ph type="title" idx="5"/>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1"/>
                </a:solidFill>
              </a:rPr>
              <a:t>02</a:t>
            </a:r>
            <a:endParaRPr dirty="0">
              <a:solidFill>
                <a:schemeClr val="tx1"/>
              </a:solidFill>
            </a:endParaRPr>
          </a:p>
        </p:txBody>
      </p:sp>
      <p:sp>
        <p:nvSpPr>
          <p:cNvPr id="333" name="Google Shape;333;p37"/>
          <p:cNvSpPr txBox="1">
            <a:spLocks noGrp="1"/>
          </p:cNvSpPr>
          <p:nvPr>
            <p:ph type="title" idx="8"/>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336" name="Google Shape;336;p37"/>
          <p:cNvSpPr txBox="1">
            <a:spLocks noGrp="1"/>
          </p:cNvSpPr>
          <p:nvPr>
            <p:ph type="title" idx="14"/>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1"/>
                </a:solidFill>
              </a:rPr>
              <a:t>04</a:t>
            </a:r>
            <a:endParaRPr dirty="0">
              <a:solidFill>
                <a:schemeClr val="tx1"/>
              </a:solidFill>
            </a:endParaRPr>
          </a:p>
        </p:txBody>
      </p:sp>
      <p:sp>
        <p:nvSpPr>
          <p:cNvPr id="337" name="Google Shape;337;p37"/>
          <p:cNvSpPr txBox="1">
            <a:spLocks noGrp="1"/>
          </p:cNvSpPr>
          <p:nvPr>
            <p:ph type="title" idx="15"/>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Table of contents</a:t>
            </a:r>
            <a:endParaRPr dirty="0"/>
          </a:p>
        </p:txBody>
      </p:sp>
      <p:sp>
        <p:nvSpPr>
          <p:cNvPr id="339" name="Google Shape;339;p37"/>
          <p:cNvSpPr txBox="1">
            <a:spLocks noGrp="1"/>
          </p:cNvSpPr>
          <p:nvPr>
            <p:ph type="subTitle" idx="16"/>
          </p:nvPr>
        </p:nvSpPr>
        <p:spPr>
          <a:xfrm>
            <a:off x="7233026" y="4627551"/>
            <a:ext cx="1389261" cy="2855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WBC| 2024</a:t>
            </a:r>
            <a:endParaRPr dirty="0"/>
          </a:p>
        </p:txBody>
      </p:sp>
      <p:sp>
        <p:nvSpPr>
          <p:cNvPr id="2" name="TextBox 1">
            <a:extLst>
              <a:ext uri="{FF2B5EF4-FFF2-40B4-BE49-F238E27FC236}">
                <a16:creationId xmlns:a16="http://schemas.microsoft.com/office/drawing/2014/main" id="{932AB586-F804-1EF1-AD82-4080F9F7628B}"/>
              </a:ext>
            </a:extLst>
          </p:cNvPr>
          <p:cNvSpPr txBox="1"/>
          <p:nvPr/>
        </p:nvSpPr>
        <p:spPr>
          <a:xfrm>
            <a:off x="977952" y="3050825"/>
            <a:ext cx="1382232"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Problem vs. Solution</a:t>
            </a:r>
          </a:p>
          <a:p>
            <a:endParaRPr lang="en-US" dirty="0"/>
          </a:p>
        </p:txBody>
      </p:sp>
      <p:sp>
        <p:nvSpPr>
          <p:cNvPr id="7" name="TextBox 6">
            <a:extLst>
              <a:ext uri="{FF2B5EF4-FFF2-40B4-BE49-F238E27FC236}">
                <a16:creationId xmlns:a16="http://schemas.microsoft.com/office/drawing/2014/main" id="{54FD3394-5B65-6FE0-2E99-8E40F210914E}"/>
              </a:ext>
            </a:extLst>
          </p:cNvPr>
          <p:cNvSpPr txBox="1"/>
          <p:nvPr/>
        </p:nvSpPr>
        <p:spPr>
          <a:xfrm>
            <a:off x="3025140" y="2984075"/>
            <a:ext cx="1604216"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Well Balanced Center Approach</a:t>
            </a:r>
          </a:p>
        </p:txBody>
      </p:sp>
      <p:sp>
        <p:nvSpPr>
          <p:cNvPr id="12" name="TextBox 11">
            <a:extLst>
              <a:ext uri="{FF2B5EF4-FFF2-40B4-BE49-F238E27FC236}">
                <a16:creationId xmlns:a16="http://schemas.microsoft.com/office/drawing/2014/main" id="{6A3E73BA-C6A8-75C1-26E8-BD44D1963608}"/>
              </a:ext>
            </a:extLst>
          </p:cNvPr>
          <p:cNvSpPr txBox="1"/>
          <p:nvPr/>
        </p:nvSpPr>
        <p:spPr>
          <a:xfrm>
            <a:off x="5167353" y="2978080"/>
            <a:ext cx="1581507"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Concierge Support</a:t>
            </a:r>
          </a:p>
        </p:txBody>
      </p:sp>
      <p:sp>
        <p:nvSpPr>
          <p:cNvPr id="19" name="TextBox 18">
            <a:extLst>
              <a:ext uri="{FF2B5EF4-FFF2-40B4-BE49-F238E27FC236}">
                <a16:creationId xmlns:a16="http://schemas.microsoft.com/office/drawing/2014/main" id="{5443A69D-D96B-DBC1-9E8F-8E0B6256AC3A}"/>
              </a:ext>
            </a:extLst>
          </p:cNvPr>
          <p:cNvSpPr txBox="1"/>
          <p:nvPr/>
        </p:nvSpPr>
        <p:spPr>
          <a:xfrm>
            <a:off x="6969153" y="2957856"/>
            <a:ext cx="1488558" cy="923330"/>
          </a:xfrm>
          <a:prstGeom prst="rect">
            <a:avLst/>
          </a:prstGeom>
          <a:noFill/>
        </p:spPr>
        <p:txBody>
          <a:bodyPr wrap="square" rtlCol="0">
            <a:spAutoFit/>
          </a:bodyPr>
          <a:lstStyle/>
          <a:p>
            <a:r>
              <a:rPr lang="en-US" dirty="0"/>
              <a:t>Win-win </a:t>
            </a:r>
          </a:p>
          <a:p>
            <a:r>
              <a:rPr lang="en-US" dirty="0"/>
              <a:t>Well-Being program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6" name="Google Shape;346;p38"/>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a:t>
            </a:fld>
            <a:endParaRPr/>
          </a:p>
        </p:txBody>
      </p:sp>
      <p:sp>
        <p:nvSpPr>
          <p:cNvPr id="349" name="Google Shape;349;p38"/>
          <p:cNvSpPr txBox="1">
            <a:spLocks noGrp="1"/>
          </p:cNvSpPr>
          <p:nvPr>
            <p:ph type="subTitle" idx="2"/>
          </p:nvPr>
        </p:nvSpPr>
        <p:spPr>
          <a:xfrm>
            <a:off x="7402497" y="4616554"/>
            <a:ext cx="1098000" cy="30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WBC| 2024</a:t>
            </a:r>
          </a:p>
        </p:txBody>
      </p:sp>
      <p:sp>
        <p:nvSpPr>
          <p:cNvPr id="345" name="Google Shape;345;p38"/>
          <p:cNvSpPr txBox="1">
            <a:spLocks noGrp="1"/>
          </p:cNvSpPr>
          <p:nvPr>
            <p:ph type="title"/>
          </p:nvPr>
        </p:nvSpPr>
        <p:spPr>
          <a:xfrm>
            <a:off x="2839349" y="289026"/>
            <a:ext cx="3465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Introduction</a:t>
            </a:r>
            <a:endParaRPr dirty="0"/>
          </a:p>
        </p:txBody>
      </p:sp>
      <p:sp>
        <p:nvSpPr>
          <p:cNvPr id="2" name="TextBox 1">
            <a:extLst>
              <a:ext uri="{FF2B5EF4-FFF2-40B4-BE49-F238E27FC236}">
                <a16:creationId xmlns:a16="http://schemas.microsoft.com/office/drawing/2014/main" id="{04874783-5F96-6891-C82A-72F9BC234C92}"/>
              </a:ext>
            </a:extLst>
          </p:cNvPr>
          <p:cNvSpPr txBox="1"/>
          <p:nvPr/>
        </p:nvSpPr>
        <p:spPr>
          <a:xfrm>
            <a:off x="276445" y="861726"/>
            <a:ext cx="8591107" cy="4370427"/>
          </a:xfrm>
          <a:prstGeom prst="rect">
            <a:avLst/>
          </a:prstGeom>
          <a:noFill/>
        </p:spPr>
        <p:txBody>
          <a:bodyPr wrap="square" rtlCol="0">
            <a:spAutoFit/>
          </a:bodyPr>
          <a:lstStyle/>
          <a:p>
            <a:pPr marL="0" lvl="0" indent="0" algn="ctr" rtl="0">
              <a:spcBef>
                <a:spcPts val="0"/>
              </a:spcBef>
              <a:spcAft>
                <a:spcPts val="0"/>
              </a:spcAft>
              <a:buNone/>
            </a:pPr>
            <a:r>
              <a:rPr lang="en-US" dirty="0">
                <a:highlight>
                  <a:srgbClr val="FFFF00"/>
                </a:highlight>
                <a:latin typeface="Calibri" panose="020F0502020204030204" pitchFamily="34" charset="0"/>
                <a:cs typeface="Calibri" panose="020F0502020204030204" pitchFamily="34" charset="0"/>
              </a:rPr>
              <a:t>Many </a:t>
            </a:r>
            <a:r>
              <a:rPr lang="en-US" dirty="0">
                <a:latin typeface="Calibri" panose="020F0502020204030204" pitchFamily="34" charset="0"/>
                <a:cs typeface="Calibri" panose="020F0502020204030204" pitchFamily="34" charset="0"/>
              </a:rPr>
              <a:t>wellness programs </a:t>
            </a:r>
            <a:r>
              <a:rPr lang="en-US" dirty="0">
                <a:highlight>
                  <a:srgbClr val="FFFF00"/>
                </a:highlight>
                <a:latin typeface="Calibri" panose="020F0502020204030204" pitchFamily="34" charset="0"/>
                <a:cs typeface="Calibri" panose="020F0502020204030204" pitchFamily="34" charset="0"/>
              </a:rPr>
              <a:t>were designed to help manage healthcare costs and find balance between extrinsic and intrinsic motivation. </a:t>
            </a:r>
            <a:r>
              <a:rPr lang="en-US" dirty="0">
                <a:latin typeface="Calibri" panose="020F0502020204030204" pitchFamily="34" charset="0"/>
                <a:cs typeface="Calibri" panose="020F0502020204030204" pitchFamily="34" charset="0"/>
              </a:rPr>
              <a:t>Historically, programs focused on tobacco cessation and weight management goals, without much consideration of mental health.</a:t>
            </a:r>
          </a:p>
          <a:p>
            <a:pPr marL="0" lvl="0" indent="0" algn="ctr" rtl="0">
              <a:spcBef>
                <a:spcPts val="0"/>
              </a:spcBef>
              <a:spcAft>
                <a:spcPts val="0"/>
              </a:spcAft>
              <a:buNone/>
            </a:pPr>
            <a:endParaRPr lang="en-US" dirty="0">
              <a:latin typeface="Calibri" panose="020F0502020204030204" pitchFamily="34" charset="0"/>
              <a:cs typeface="Calibri" panose="020F0502020204030204" pitchFamily="34" charset="0"/>
            </a:endParaRPr>
          </a:p>
          <a:p>
            <a:pPr marL="0" lvl="0" indent="0" algn="ctr" rtl="0">
              <a:spcBef>
                <a:spcPts val="0"/>
              </a:spcBef>
              <a:spcAft>
                <a:spcPts val="0"/>
              </a:spcAft>
              <a:buNone/>
            </a:pPr>
            <a:r>
              <a:rPr lang="en-US" dirty="0">
                <a:highlight>
                  <a:srgbClr val="FFFF00"/>
                </a:highlight>
                <a:latin typeface="Calibri" panose="020F0502020204030204" pitchFamily="34" charset="0"/>
                <a:cs typeface="Calibri" panose="020F0502020204030204" pitchFamily="34" charset="0"/>
              </a:rPr>
              <a:t>As the increased need and reduced stigma focused on mental health emerges, wellness programs are now much more comprehensive. A more holistic, technologically savvy program can determine a person’s current state of well-being, then review with the person what the top priorities are to improve their quality of life. </a:t>
            </a:r>
          </a:p>
          <a:p>
            <a:pPr marL="0" lvl="0" indent="0" algn="ctr" rtl="0">
              <a:spcBef>
                <a:spcPts val="0"/>
              </a:spcBef>
              <a:spcAft>
                <a:spcPts val="0"/>
              </a:spcAft>
              <a:buNone/>
            </a:pPr>
            <a:endParaRPr lang="en-US" dirty="0">
              <a:latin typeface="Calibri" panose="020F0502020204030204" pitchFamily="34" charset="0"/>
              <a:cs typeface="Calibri" panose="020F0502020204030204" pitchFamily="34" charset="0"/>
            </a:endParaRPr>
          </a:p>
          <a:p>
            <a:pPr marL="0" lvl="0" indent="0" algn="ctr" rtl="0">
              <a:spcBef>
                <a:spcPts val="0"/>
              </a:spcBef>
              <a:spcAft>
                <a:spcPts val="0"/>
              </a:spcAft>
              <a:buNone/>
            </a:pPr>
            <a:r>
              <a:rPr lang="en-US" sz="1100" strike="sngStrike" dirty="0">
                <a:latin typeface="Calibri" panose="020F0502020204030204" pitchFamily="34" charset="0"/>
                <a:cs typeface="Calibri" panose="020F0502020204030204" pitchFamily="34" charset="0"/>
              </a:rPr>
              <a:t>often parts and pieces of these self improvement programs are tied to programs offered through our employer, and therefore not integrated with our personal systems and priorities not to mention healthcare providers.</a:t>
            </a:r>
          </a:p>
          <a:p>
            <a:pPr marL="0" lvl="0" indent="0" algn="ctr" rtl="0">
              <a:spcBef>
                <a:spcPts val="0"/>
              </a:spcBef>
              <a:spcAft>
                <a:spcPts val="0"/>
              </a:spcAft>
              <a:buNone/>
            </a:pPr>
            <a:endParaRPr lang="en-US" sz="1100" strike="sngStrike" dirty="0">
              <a:latin typeface="Calibri" panose="020F0502020204030204" pitchFamily="34" charset="0"/>
              <a:cs typeface="Calibri" panose="020F0502020204030204" pitchFamily="34" charset="0"/>
            </a:endParaRPr>
          </a:p>
          <a:p>
            <a:pPr marL="0" lvl="0" indent="0" algn="ctr" rtl="0">
              <a:spcBef>
                <a:spcPts val="0"/>
              </a:spcBef>
              <a:spcAft>
                <a:spcPts val="0"/>
              </a:spcAft>
              <a:buNone/>
            </a:pPr>
            <a:r>
              <a:rPr lang="en-US" sz="1100" strike="sngStrike" dirty="0">
                <a:latin typeface="Calibri" panose="020F0502020204030204" pitchFamily="34" charset="0"/>
                <a:cs typeface="Calibri" panose="020F0502020204030204" pitchFamily="34" charset="0"/>
              </a:rPr>
              <a:t>our social systems are usually disjointed from these priorities and goals. We lack community with a common language and understanding. modern social media is often toxic and fraught with distracting influences with totally different motives</a:t>
            </a:r>
            <a:r>
              <a:rPr lang="en-US" dirty="0">
                <a:latin typeface="Calibri" panose="020F0502020204030204" pitchFamily="34" charset="0"/>
                <a:cs typeface="Calibri" panose="020F0502020204030204" pitchFamily="34" charset="0"/>
              </a:rPr>
              <a:t>. </a:t>
            </a:r>
          </a:p>
          <a:p>
            <a:pPr marL="0" lvl="0" indent="0" algn="ctr" rtl="0">
              <a:spcBef>
                <a:spcPts val="0"/>
              </a:spcBef>
              <a:spcAft>
                <a:spcPts val="0"/>
              </a:spcAft>
              <a:buNone/>
            </a:pPr>
            <a:endParaRPr lang="en-US" dirty="0">
              <a:solidFill>
                <a:schemeClr val="tx2"/>
              </a:solidFill>
              <a:latin typeface="Calibri" panose="020F0502020204030204" pitchFamily="34" charset="0"/>
              <a:cs typeface="Calibri" panose="020F0502020204030204" pitchFamily="34" charset="0"/>
            </a:endParaRPr>
          </a:p>
          <a:p>
            <a:pPr marL="0" lvl="0" indent="0" algn="ctr" rtl="0">
              <a:spcBef>
                <a:spcPts val="0"/>
              </a:spcBef>
              <a:spcAft>
                <a:spcPts val="0"/>
              </a:spcAft>
              <a:buNone/>
            </a:pPr>
            <a:endParaRPr lang="en-US" dirty="0">
              <a:solidFill>
                <a:schemeClr val="tx2"/>
              </a:solidFill>
              <a:latin typeface="Calibri" panose="020F0502020204030204" pitchFamily="34" charset="0"/>
              <a:cs typeface="Calibri" panose="020F0502020204030204" pitchFamily="34" charset="0"/>
            </a:endParaRPr>
          </a:p>
          <a:p>
            <a:pPr marL="0" lvl="0" indent="0" algn="ctr" rtl="0">
              <a:spcBef>
                <a:spcPts val="0"/>
              </a:spcBef>
              <a:spcAft>
                <a:spcPts val="0"/>
              </a:spcAft>
              <a:buNone/>
            </a:pPr>
            <a:r>
              <a:rPr lang="en-US" b="1" i="1" dirty="0">
                <a:solidFill>
                  <a:schemeClr val="tx2"/>
                </a:solidFill>
                <a:latin typeface="Calibri" panose="020F0502020204030204" pitchFamily="34" charset="0"/>
                <a:cs typeface="Calibri" panose="020F0502020204030204" pitchFamily="34" charset="0"/>
              </a:rPr>
              <a:t>This is not how we grow as people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p41"/>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a:t>
            </a:fld>
            <a:endParaRPr/>
          </a:p>
        </p:txBody>
      </p:sp>
      <p:sp>
        <p:nvSpPr>
          <p:cNvPr id="381" name="Google Shape;381;p41"/>
          <p:cNvSpPr txBox="1">
            <a:spLocks noGrp="1"/>
          </p:cNvSpPr>
          <p:nvPr>
            <p:ph type="sub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WBC| 2024</a:t>
            </a:r>
          </a:p>
        </p:txBody>
      </p:sp>
      <p:sp>
        <p:nvSpPr>
          <p:cNvPr id="377" name="Google Shape;377;p41"/>
          <p:cNvSpPr txBox="1">
            <a:spLocks noGrp="1"/>
          </p:cNvSpPr>
          <p:nvPr>
            <p:ph type="title"/>
          </p:nvPr>
        </p:nvSpPr>
        <p:spPr>
          <a:xfrm>
            <a:off x="425996" y="341681"/>
            <a:ext cx="771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Our team</a:t>
            </a:r>
            <a:endParaRPr dirty="0"/>
          </a:p>
        </p:txBody>
      </p:sp>
      <p:pic>
        <p:nvPicPr>
          <p:cNvPr id="388" name="Google Shape;388;p41"/>
          <p:cNvPicPr preferRelativeResize="0"/>
          <p:nvPr/>
        </p:nvPicPr>
        <p:blipFill>
          <a:blip r:embed="rId3"/>
          <a:srcRect t="38" b="38"/>
          <a:stretch/>
        </p:blipFill>
        <p:spPr>
          <a:xfrm>
            <a:off x="5252139" y="955102"/>
            <a:ext cx="1688226" cy="1682257"/>
          </a:xfrm>
          <a:prstGeom prst="ellipse">
            <a:avLst/>
          </a:prstGeom>
          <a:noFill/>
          <a:ln>
            <a:noFill/>
          </a:ln>
        </p:spPr>
      </p:pic>
      <p:sp>
        <p:nvSpPr>
          <p:cNvPr id="6" name="TextBox 5">
            <a:extLst>
              <a:ext uri="{FF2B5EF4-FFF2-40B4-BE49-F238E27FC236}">
                <a16:creationId xmlns:a16="http://schemas.microsoft.com/office/drawing/2014/main" id="{4BE05030-3218-31D1-73A9-B0208FDF4EB5}"/>
              </a:ext>
            </a:extLst>
          </p:cNvPr>
          <p:cNvSpPr txBox="1"/>
          <p:nvPr/>
        </p:nvSpPr>
        <p:spPr>
          <a:xfrm>
            <a:off x="318977" y="3846974"/>
            <a:ext cx="8739963" cy="923330"/>
          </a:xfrm>
          <a:prstGeom prst="rect">
            <a:avLst/>
          </a:prstGeom>
          <a:noFill/>
        </p:spPr>
        <p:txBody>
          <a:bodyPr wrap="square" rtlCol="0">
            <a:spAutoFit/>
          </a:bodyPr>
          <a:lstStyle/>
          <a:p>
            <a:r>
              <a:rPr lang="en-US" dirty="0">
                <a:solidFill>
                  <a:schemeClr val="accent1">
                    <a:lumMod val="50000"/>
                  </a:schemeClr>
                </a:solidFill>
              </a:rPr>
              <a:t>Additional Advisors: </a:t>
            </a:r>
            <a:r>
              <a:rPr lang="en-US" dirty="0">
                <a:solidFill>
                  <a:schemeClr val="accent1">
                    <a:lumMod val="50000"/>
                  </a:schemeClr>
                </a:solidFill>
                <a:hlinkClick r:id="rId4">
                  <a:extLst>
                    <a:ext uri="{A12FA001-AC4F-418D-AE19-62706E023703}">
                      <ahyp:hlinkClr xmlns:ahyp="http://schemas.microsoft.com/office/drawing/2018/hyperlinkcolor" val="tx"/>
                    </a:ext>
                  </a:extLst>
                </a:hlinkClick>
              </a:rPr>
              <a:t>Laura Boyd</a:t>
            </a:r>
            <a:r>
              <a:rPr lang="en-US" dirty="0">
                <a:solidFill>
                  <a:schemeClr val="accent1">
                    <a:lumMod val="50000"/>
                  </a:schemeClr>
                </a:solidFill>
              </a:rPr>
              <a:t>, </a:t>
            </a:r>
            <a:r>
              <a:rPr lang="en-US" dirty="0">
                <a:solidFill>
                  <a:schemeClr val="accent1">
                    <a:lumMod val="50000"/>
                  </a:schemeClr>
                </a:solidFill>
                <a:hlinkClick r:id="rId5">
                  <a:extLst>
                    <a:ext uri="{A12FA001-AC4F-418D-AE19-62706E023703}">
                      <ahyp:hlinkClr xmlns:ahyp="http://schemas.microsoft.com/office/drawing/2018/hyperlinkcolor" val="tx"/>
                    </a:ext>
                  </a:extLst>
                </a:hlinkClick>
              </a:rPr>
              <a:t>Carolyn Thayer-Azoff</a:t>
            </a:r>
            <a:r>
              <a:rPr lang="en-US" dirty="0">
                <a:solidFill>
                  <a:schemeClr val="accent1">
                    <a:lumMod val="50000"/>
                  </a:schemeClr>
                </a:solidFill>
              </a:rPr>
              <a:t>,  </a:t>
            </a:r>
            <a:r>
              <a:rPr lang="en-US" dirty="0">
                <a:solidFill>
                  <a:schemeClr val="accent1">
                    <a:lumMod val="50000"/>
                  </a:schemeClr>
                </a:solidFill>
                <a:hlinkClick r:id="rId6">
                  <a:extLst>
                    <a:ext uri="{A12FA001-AC4F-418D-AE19-62706E023703}">
                      <ahyp:hlinkClr xmlns:ahyp="http://schemas.microsoft.com/office/drawing/2018/hyperlinkcolor" val="tx"/>
                    </a:ext>
                  </a:extLst>
                </a:hlinkClick>
              </a:rPr>
              <a:t>Kate Dwyer</a:t>
            </a:r>
            <a:r>
              <a:rPr lang="en-US" dirty="0">
                <a:solidFill>
                  <a:schemeClr val="accent1">
                    <a:lumMod val="50000"/>
                  </a:schemeClr>
                </a:solidFill>
              </a:rPr>
              <a:t>, </a:t>
            </a:r>
            <a:r>
              <a:rPr lang="en-US" dirty="0">
                <a:solidFill>
                  <a:schemeClr val="accent1">
                    <a:lumMod val="50000"/>
                  </a:schemeClr>
                </a:solidFill>
                <a:hlinkClick r:id="rId7">
                  <a:extLst>
                    <a:ext uri="{A12FA001-AC4F-418D-AE19-62706E023703}">
                      <ahyp:hlinkClr xmlns:ahyp="http://schemas.microsoft.com/office/drawing/2018/hyperlinkcolor" val="tx"/>
                    </a:ext>
                  </a:extLst>
                </a:hlinkClick>
              </a:rPr>
              <a:t>Lorna Hermosura</a:t>
            </a:r>
            <a:r>
              <a:rPr lang="en-US" dirty="0">
                <a:solidFill>
                  <a:schemeClr val="accent1">
                    <a:lumMod val="50000"/>
                  </a:schemeClr>
                </a:solidFill>
              </a:rPr>
              <a:t>, </a:t>
            </a:r>
            <a:r>
              <a:rPr lang="en-US" dirty="0">
                <a:solidFill>
                  <a:schemeClr val="accent1">
                    <a:lumMod val="50000"/>
                  </a:schemeClr>
                </a:solidFill>
                <a:hlinkClick r:id="rId8">
                  <a:extLst>
                    <a:ext uri="{A12FA001-AC4F-418D-AE19-62706E023703}">
                      <ahyp:hlinkClr xmlns:ahyp="http://schemas.microsoft.com/office/drawing/2018/hyperlinkcolor" val="tx"/>
                    </a:ext>
                  </a:extLst>
                </a:hlinkClick>
              </a:rPr>
              <a:t>Lisbeth Jordan</a:t>
            </a:r>
            <a:r>
              <a:rPr lang="en-US" dirty="0">
                <a:solidFill>
                  <a:schemeClr val="accent1">
                    <a:lumMod val="50000"/>
                  </a:schemeClr>
                </a:solidFill>
              </a:rPr>
              <a:t>, (ANNE DOES DAN HAVE A LINKED IN and I bet you have a better photo?)</a:t>
            </a:r>
          </a:p>
          <a:p>
            <a:endParaRPr lang="en-US" dirty="0"/>
          </a:p>
        </p:txBody>
      </p:sp>
      <p:pic>
        <p:nvPicPr>
          <p:cNvPr id="9" name="Picture 8">
            <a:extLst>
              <a:ext uri="{FF2B5EF4-FFF2-40B4-BE49-F238E27FC236}">
                <a16:creationId xmlns:a16="http://schemas.microsoft.com/office/drawing/2014/main" id="{9E1CC289-B41F-CEBB-D979-A1F660CB9699}"/>
              </a:ext>
            </a:extLst>
          </p:cNvPr>
          <p:cNvPicPr>
            <a:picLocks noChangeAspect="1"/>
          </p:cNvPicPr>
          <p:nvPr/>
        </p:nvPicPr>
        <p:blipFill>
          <a:blip r:embed="rId9"/>
          <a:stretch>
            <a:fillRect/>
          </a:stretch>
        </p:blipFill>
        <p:spPr>
          <a:xfrm>
            <a:off x="1442704" y="1032313"/>
            <a:ext cx="1605046" cy="16050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58A168BD-656A-E769-1BA5-FBB44B502716}"/>
              </a:ext>
            </a:extLst>
          </p:cNvPr>
          <p:cNvSpPr txBox="1"/>
          <p:nvPr/>
        </p:nvSpPr>
        <p:spPr>
          <a:xfrm>
            <a:off x="1369569" y="2715563"/>
            <a:ext cx="1731949" cy="400110"/>
          </a:xfrm>
          <a:prstGeom prst="rect">
            <a:avLst/>
          </a:prstGeom>
          <a:noFill/>
        </p:spPr>
        <p:txBody>
          <a:bodyPr wrap="none" rtlCol="0">
            <a:spAutoFit/>
          </a:bodyPr>
          <a:lstStyle/>
          <a:p>
            <a:r>
              <a:rPr lang="en-US" sz="2000" dirty="0">
                <a:solidFill>
                  <a:schemeClr val="accent1">
                    <a:lumMod val="50000"/>
                  </a:schemeClr>
                </a:solidFill>
                <a:hlinkClick r:id="rId10">
                  <a:extLst>
                    <a:ext uri="{A12FA001-AC4F-418D-AE19-62706E023703}">
                      <ahyp:hlinkClr xmlns:ahyp="http://schemas.microsoft.com/office/drawing/2018/hyperlinkcolor" val="tx"/>
                    </a:ext>
                  </a:extLst>
                </a:hlinkClick>
              </a:rPr>
              <a:t>Mandy LeBlanc</a:t>
            </a:r>
            <a:endParaRPr lang="en-US" sz="2000" dirty="0">
              <a:solidFill>
                <a:schemeClr val="accent1">
                  <a:lumMod val="50000"/>
                </a:schemeClr>
              </a:solidFill>
            </a:endParaRPr>
          </a:p>
        </p:txBody>
      </p:sp>
      <p:sp>
        <p:nvSpPr>
          <p:cNvPr id="14" name="TextBox 13">
            <a:extLst>
              <a:ext uri="{FF2B5EF4-FFF2-40B4-BE49-F238E27FC236}">
                <a16:creationId xmlns:a16="http://schemas.microsoft.com/office/drawing/2014/main" id="{91650378-98C4-9BA9-36F3-F95009B38C6C}"/>
              </a:ext>
            </a:extLst>
          </p:cNvPr>
          <p:cNvSpPr txBox="1"/>
          <p:nvPr/>
        </p:nvSpPr>
        <p:spPr>
          <a:xfrm>
            <a:off x="1223224" y="3009627"/>
            <a:ext cx="2713333" cy="646331"/>
          </a:xfrm>
          <a:prstGeom prst="rect">
            <a:avLst/>
          </a:prstGeom>
          <a:noFill/>
        </p:spPr>
        <p:txBody>
          <a:bodyPr wrap="square" rtlCol="0">
            <a:spAutoFit/>
          </a:bodyPr>
          <a:lstStyle/>
          <a:p>
            <a:r>
              <a:rPr lang="en-US" dirty="0"/>
              <a:t>Founder, CEO         Wellness Program Designer</a:t>
            </a:r>
          </a:p>
        </p:txBody>
      </p:sp>
      <p:sp>
        <p:nvSpPr>
          <p:cNvPr id="15" name="TextBox 14">
            <a:extLst>
              <a:ext uri="{FF2B5EF4-FFF2-40B4-BE49-F238E27FC236}">
                <a16:creationId xmlns:a16="http://schemas.microsoft.com/office/drawing/2014/main" id="{CBB5318D-2CDA-F8CB-A028-9D54369D1FE6}"/>
              </a:ext>
            </a:extLst>
          </p:cNvPr>
          <p:cNvSpPr txBox="1"/>
          <p:nvPr/>
        </p:nvSpPr>
        <p:spPr>
          <a:xfrm>
            <a:off x="5314187" y="2715563"/>
            <a:ext cx="2567738" cy="954107"/>
          </a:xfrm>
          <a:prstGeom prst="rect">
            <a:avLst/>
          </a:prstGeom>
          <a:noFill/>
        </p:spPr>
        <p:txBody>
          <a:bodyPr wrap="square" rtlCol="0">
            <a:spAutoFit/>
          </a:bodyPr>
          <a:lstStyle/>
          <a:p>
            <a:r>
              <a:rPr lang="en-US" sz="2000" dirty="0">
                <a:solidFill>
                  <a:schemeClr val="accent1">
                    <a:lumMod val="50000"/>
                  </a:schemeClr>
                </a:solidFill>
                <a:hlinkClick r:id="rId11">
                  <a:extLst>
                    <a:ext uri="{A12FA001-AC4F-418D-AE19-62706E023703}">
                      <ahyp:hlinkClr xmlns:ahyp="http://schemas.microsoft.com/office/drawing/2018/hyperlinkcolor" val="tx"/>
                    </a:ext>
                  </a:extLst>
                </a:hlinkClick>
              </a:rPr>
              <a:t>Anne Puffer</a:t>
            </a:r>
            <a:endParaRPr lang="en-US" sz="2000" dirty="0">
              <a:solidFill>
                <a:schemeClr val="accent1">
                  <a:lumMod val="50000"/>
                </a:schemeClr>
              </a:solidFill>
            </a:endParaRPr>
          </a:p>
          <a:p>
            <a:r>
              <a:rPr lang="en-US" dirty="0"/>
              <a:t>COO, Human Resources and Healthcare Strategist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2"/>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a:t>
            </a:fld>
            <a:endParaRPr/>
          </a:p>
        </p:txBody>
      </p:sp>
      <p:sp>
        <p:nvSpPr>
          <p:cNvPr id="399" name="Google Shape;399;p42"/>
          <p:cNvSpPr txBox="1">
            <a:spLocks noGrp="1"/>
          </p:cNvSpPr>
          <p:nvPr>
            <p:ph type="sub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WBC| 2024</a:t>
            </a:r>
          </a:p>
        </p:txBody>
      </p:sp>
      <p:sp>
        <p:nvSpPr>
          <p:cNvPr id="401" name="Google Shape;401;p42"/>
          <p:cNvSpPr txBox="1">
            <a:spLocks noGrp="1"/>
          </p:cNvSpPr>
          <p:nvPr>
            <p:ph type="title"/>
          </p:nvPr>
        </p:nvSpPr>
        <p:spPr>
          <a:xfrm>
            <a:off x="1678479" y="392449"/>
            <a:ext cx="27159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Problem</a:t>
            </a:r>
            <a:endParaRPr dirty="0"/>
          </a:p>
        </p:txBody>
      </p:sp>
      <p:pic>
        <p:nvPicPr>
          <p:cNvPr id="5" name="Picture 4" descr="Top view of a circular maze">
            <a:extLst>
              <a:ext uri="{FF2B5EF4-FFF2-40B4-BE49-F238E27FC236}">
                <a16:creationId xmlns:a16="http://schemas.microsoft.com/office/drawing/2014/main" id="{8FA98471-BF40-C6FF-8D3E-098418A932B0}"/>
              </a:ext>
            </a:extLst>
          </p:cNvPr>
          <p:cNvPicPr>
            <a:picLocks noChangeAspect="1"/>
          </p:cNvPicPr>
          <p:nvPr/>
        </p:nvPicPr>
        <p:blipFill>
          <a:blip r:embed="rId3"/>
          <a:stretch>
            <a:fillRect/>
          </a:stretch>
        </p:blipFill>
        <p:spPr>
          <a:xfrm>
            <a:off x="430562" y="1952553"/>
            <a:ext cx="2715901" cy="24428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37BDD9B1-9154-0C40-8D51-A5D666161A96}"/>
              </a:ext>
            </a:extLst>
          </p:cNvPr>
          <p:cNvSpPr txBox="1"/>
          <p:nvPr/>
        </p:nvSpPr>
        <p:spPr>
          <a:xfrm>
            <a:off x="5259522" y="212146"/>
            <a:ext cx="3576134" cy="5016758"/>
          </a:xfrm>
          <a:prstGeom prst="rect">
            <a:avLst/>
          </a:prstGeom>
          <a:noFill/>
        </p:spPr>
        <p:txBody>
          <a:bodyPr wrap="square" rtlCol="0">
            <a:spAutoFit/>
          </a:bodyPr>
          <a:lstStyle/>
          <a:p>
            <a:pPr marL="0" lvl="0" indent="0" algn="l" rtl="0">
              <a:spcBef>
                <a:spcPts val="0"/>
              </a:spcBef>
              <a:spcAft>
                <a:spcPts val="0"/>
              </a:spcAft>
              <a:buNone/>
            </a:pPr>
            <a:r>
              <a:rPr lang="en-US" sz="1600" b="1" dirty="0">
                <a:solidFill>
                  <a:schemeClr val="tx1"/>
                </a:solidFill>
                <a:highlight>
                  <a:srgbClr val="FFFF00"/>
                </a:highlight>
              </a:rPr>
              <a:t>Personal well-being: </a:t>
            </a:r>
            <a:r>
              <a:rPr lang="en-US" sz="1600" dirty="0">
                <a:solidFill>
                  <a:schemeClr val="tx1"/>
                </a:solidFill>
                <a:highlight>
                  <a:srgbClr val="FFFF00"/>
                </a:highlight>
              </a:rPr>
              <a:t>Many have not had an opportunity to learn how to take care of their well-being or how to infuse new health habits or </a:t>
            </a:r>
            <a:r>
              <a:rPr lang="en" sz="1600" dirty="0">
                <a:solidFill>
                  <a:schemeClr val="tx1"/>
                </a:solidFill>
                <a:highlight>
                  <a:srgbClr val="FFFF00"/>
                </a:highlight>
              </a:rPr>
              <a:t>goals in their lives. </a:t>
            </a:r>
          </a:p>
          <a:p>
            <a:pPr marL="0" lvl="0" indent="0" algn="l" rtl="0">
              <a:spcBef>
                <a:spcPts val="0"/>
              </a:spcBef>
              <a:spcAft>
                <a:spcPts val="0"/>
              </a:spcAft>
              <a:buNone/>
            </a:pPr>
            <a:endParaRPr lang="en-US" sz="1600" dirty="0">
              <a:solidFill>
                <a:schemeClr val="tx1"/>
              </a:solidFill>
            </a:endParaRPr>
          </a:p>
          <a:p>
            <a:pPr marL="0" lvl="0" indent="0" algn="l" rtl="0">
              <a:spcBef>
                <a:spcPts val="0"/>
              </a:spcBef>
              <a:spcAft>
                <a:spcPts val="0"/>
              </a:spcAft>
              <a:buNone/>
            </a:pPr>
            <a:r>
              <a:rPr lang="en-US" sz="1600" b="1" dirty="0">
                <a:solidFill>
                  <a:schemeClr val="tx1"/>
                </a:solidFill>
                <a:highlight>
                  <a:srgbClr val="FFFF00"/>
                </a:highlight>
              </a:rPr>
              <a:t>The healthcare system: </a:t>
            </a:r>
            <a:r>
              <a:rPr lang="en-US" sz="1600" dirty="0">
                <a:solidFill>
                  <a:schemeClr val="tx1"/>
                </a:solidFill>
                <a:highlight>
                  <a:srgbClr val="FFFF00"/>
                </a:highlight>
              </a:rPr>
              <a:t>struggles with compliance of patient health plans and goals. </a:t>
            </a:r>
          </a:p>
          <a:p>
            <a:pPr marL="0" lvl="0" indent="0" algn="l" rtl="0">
              <a:spcBef>
                <a:spcPts val="0"/>
              </a:spcBef>
              <a:spcAft>
                <a:spcPts val="0"/>
              </a:spcAft>
              <a:buNone/>
            </a:pPr>
            <a:endParaRPr lang="en-US" sz="1600" dirty="0">
              <a:solidFill>
                <a:schemeClr val="tx1"/>
              </a:solidFill>
              <a:highlight>
                <a:srgbClr val="FFFF00"/>
              </a:highlight>
            </a:endParaRPr>
          </a:p>
          <a:p>
            <a:pPr marL="0" lvl="0" indent="0" algn="l" rtl="0">
              <a:spcBef>
                <a:spcPts val="0"/>
              </a:spcBef>
              <a:spcAft>
                <a:spcPts val="0"/>
              </a:spcAft>
              <a:buNone/>
            </a:pPr>
            <a:r>
              <a:rPr lang="en-US" sz="1600" b="1" dirty="0">
                <a:solidFill>
                  <a:schemeClr val="tx1"/>
                </a:solidFill>
                <a:highlight>
                  <a:srgbClr val="FFFF00"/>
                </a:highlight>
              </a:rPr>
              <a:t>Wellness programs: </a:t>
            </a:r>
            <a:r>
              <a:rPr lang="en-US" sz="1600" dirty="0">
                <a:solidFill>
                  <a:schemeClr val="tx1"/>
                </a:solidFill>
                <a:highlight>
                  <a:srgbClr val="FFFF00"/>
                </a:highlight>
              </a:rPr>
              <a:t>made a solid attempt to improve quality of </a:t>
            </a:r>
            <a:r>
              <a:rPr lang="en-US" sz="1600" dirty="0">
                <a:highlight>
                  <a:srgbClr val="FFFF00"/>
                </a:highlight>
              </a:rPr>
              <a:t>life,</a:t>
            </a:r>
            <a:r>
              <a:rPr lang="en-US" sz="1600" dirty="0">
                <a:solidFill>
                  <a:schemeClr val="tx1"/>
                </a:solidFill>
                <a:highlight>
                  <a:srgbClr val="FFFF00"/>
                </a:highlight>
              </a:rPr>
              <a:t> but were often not personalized enough.  </a:t>
            </a:r>
          </a:p>
          <a:p>
            <a:pPr marL="0" lvl="0" indent="0" algn="l" rtl="0">
              <a:spcBef>
                <a:spcPts val="0"/>
              </a:spcBef>
              <a:spcAft>
                <a:spcPts val="0"/>
              </a:spcAft>
              <a:buNone/>
            </a:pPr>
            <a:endParaRPr lang="en-US" sz="1600" b="1" dirty="0">
              <a:solidFill>
                <a:schemeClr val="tx1"/>
              </a:solidFill>
              <a:highlight>
                <a:srgbClr val="FFFF00"/>
              </a:highlight>
            </a:endParaRPr>
          </a:p>
          <a:p>
            <a:pPr marL="0" lvl="0" indent="0" algn="l" rtl="0">
              <a:spcBef>
                <a:spcPts val="0"/>
              </a:spcBef>
              <a:spcAft>
                <a:spcPts val="0"/>
              </a:spcAft>
              <a:buNone/>
            </a:pPr>
            <a:r>
              <a:rPr lang="en-US" sz="1600" b="1" dirty="0">
                <a:highlight>
                  <a:srgbClr val="FFFF00"/>
                </a:highlight>
              </a:rPr>
              <a:t>Need</a:t>
            </a:r>
            <a:r>
              <a:rPr lang="en-US" sz="1600" b="1" dirty="0">
                <a:solidFill>
                  <a:schemeClr val="tx1"/>
                </a:solidFill>
                <a:highlight>
                  <a:srgbClr val="FFFF00"/>
                </a:highlight>
              </a:rPr>
              <a:t> a consolidated approach: </a:t>
            </a:r>
            <a:r>
              <a:rPr lang="en" sz="1600" dirty="0">
                <a:solidFill>
                  <a:schemeClr val="tx1"/>
                </a:solidFill>
                <a:highlight>
                  <a:srgbClr val="FFFF00"/>
                </a:highlight>
                <a:latin typeface="Calibri" panose="020F0502020204030204" pitchFamily="34" charset="0"/>
                <a:cs typeface="Calibri" panose="020F0502020204030204" pitchFamily="34" charset="0"/>
              </a:rPr>
              <a:t>wellness programs rarely </a:t>
            </a:r>
            <a:r>
              <a:rPr lang="en" sz="1600" dirty="0" err="1">
                <a:solidFill>
                  <a:schemeClr val="tx1"/>
                </a:solidFill>
                <a:highlight>
                  <a:srgbClr val="FFFF00"/>
                </a:highlight>
                <a:latin typeface="Calibri" panose="020F0502020204030204" pitchFamily="34" charset="0"/>
                <a:cs typeface="Calibri" panose="020F0502020204030204" pitchFamily="34" charset="0"/>
              </a:rPr>
              <a:t>interwine</a:t>
            </a:r>
            <a:r>
              <a:rPr lang="en" sz="1600" dirty="0">
                <a:solidFill>
                  <a:schemeClr val="tx1"/>
                </a:solidFill>
                <a:highlight>
                  <a:srgbClr val="FFFF00"/>
                </a:highlight>
                <a:latin typeface="Calibri" panose="020F0502020204030204" pitchFamily="34" charset="0"/>
                <a:cs typeface="Calibri" panose="020F0502020204030204" pitchFamily="34" charset="0"/>
              </a:rPr>
              <a:t> with the healthcare system and once people leave their medical appointments, they is rarely a way to determine patient medical compliance </a:t>
            </a:r>
          </a:p>
          <a:p>
            <a:endParaRPr lang="en-US" sz="1600" dirty="0"/>
          </a:p>
        </p:txBody>
      </p:sp>
      <p:sp>
        <p:nvSpPr>
          <p:cNvPr id="9" name="Google Shape;355;p39">
            <a:extLst>
              <a:ext uri="{FF2B5EF4-FFF2-40B4-BE49-F238E27FC236}">
                <a16:creationId xmlns:a16="http://schemas.microsoft.com/office/drawing/2014/main" id="{43CC90BC-36D4-C59A-308E-38F6169F4041}"/>
              </a:ext>
            </a:extLst>
          </p:cNvPr>
          <p:cNvSpPr/>
          <p:nvPr/>
        </p:nvSpPr>
        <p:spPr>
          <a:xfrm>
            <a:off x="227059" y="163417"/>
            <a:ext cx="1169400" cy="1169400"/>
          </a:xfrm>
          <a:prstGeom prst="ellipse">
            <a:avLst/>
          </a:prstGeom>
          <a:solidFill>
            <a:schemeClr val="bg1">
              <a:lumMod val="95000"/>
            </a:schemeClr>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358;p39">
            <a:extLst>
              <a:ext uri="{FF2B5EF4-FFF2-40B4-BE49-F238E27FC236}">
                <a16:creationId xmlns:a16="http://schemas.microsoft.com/office/drawing/2014/main" id="{39D84EDC-CD23-1086-3B76-9561314BF683}"/>
              </a:ext>
            </a:extLst>
          </p:cNvPr>
          <p:cNvSpPr txBox="1">
            <a:spLocks/>
          </p:cNvSpPr>
          <p:nvPr/>
        </p:nvSpPr>
        <p:spPr>
          <a:xfrm>
            <a:off x="351588" y="324782"/>
            <a:ext cx="1027200" cy="711335"/>
          </a:xfrm>
          <a:prstGeom prst="rect">
            <a:avLst/>
          </a:prstGeom>
        </p:spPr>
        <p:txBody>
          <a:bodyPr spcFirstLastPara="1" vert="horz" wrap="square" lIns="91425" tIns="91425" rIns="91425" bIns="91425" rtlCol="0" anchor="ctr" anchorCtr="0">
            <a:noAutofit/>
          </a:bodyPr>
          <a:lstStyle>
            <a:lvl1pPr marL="171450" lvl="0"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1pPr>
            <a:lvl2pPr marL="514350" lvl="1"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2pPr>
            <a:lvl3pPr marL="857250" lvl="2"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3pPr>
            <a:lvl4pPr marL="1200150" lvl="3"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4pPr>
            <a:lvl5pPr marL="1543050" lvl="4"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5pPr>
            <a:lvl6pPr marL="1885950" lvl="5"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6pPr>
            <a:lvl7pPr marL="2228850" lvl="6"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7pPr>
            <a:lvl8pPr marL="2571750" lvl="7"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8pPr>
            <a:lvl9pPr marL="2914650" lvl="8"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9pPr>
          </a:lstStyle>
          <a:p>
            <a:pPr marL="0" indent="0" algn="ctr"/>
            <a:r>
              <a:rPr lang="en" sz="3200" dirty="0"/>
              <a:t>01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6">
          <a:extLst>
            <a:ext uri="{FF2B5EF4-FFF2-40B4-BE49-F238E27FC236}">
              <a16:creationId xmlns:a16="http://schemas.microsoft.com/office/drawing/2014/main" id="{E47AAF45-DD99-1084-A762-DB59002EC462}"/>
            </a:ext>
          </a:extLst>
        </p:cNvPr>
        <p:cNvGrpSpPr/>
        <p:nvPr/>
      </p:nvGrpSpPr>
      <p:grpSpPr>
        <a:xfrm>
          <a:off x="0" y="0"/>
          <a:ext cx="0" cy="0"/>
          <a:chOff x="0" y="0"/>
          <a:chExt cx="0" cy="0"/>
        </a:xfrm>
      </p:grpSpPr>
      <p:sp>
        <p:nvSpPr>
          <p:cNvPr id="397" name="Google Shape;397;p42">
            <a:extLst>
              <a:ext uri="{FF2B5EF4-FFF2-40B4-BE49-F238E27FC236}">
                <a16:creationId xmlns:a16="http://schemas.microsoft.com/office/drawing/2014/main" id="{C81C38FF-F075-3647-3D98-5BBEF43F324E}"/>
              </a:ext>
            </a:extLst>
          </p:cNvPr>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6</a:t>
            </a:fld>
            <a:endParaRPr/>
          </a:p>
        </p:txBody>
      </p:sp>
      <p:sp>
        <p:nvSpPr>
          <p:cNvPr id="399" name="Google Shape;399;p42">
            <a:extLst>
              <a:ext uri="{FF2B5EF4-FFF2-40B4-BE49-F238E27FC236}">
                <a16:creationId xmlns:a16="http://schemas.microsoft.com/office/drawing/2014/main" id="{9CF56508-1396-2406-2501-B59AC7A78818}"/>
              </a:ext>
            </a:extLst>
          </p:cNvPr>
          <p:cNvSpPr txBox="1">
            <a:spLocks noGrp="1"/>
          </p:cNvSpPr>
          <p:nvPr>
            <p:ph type="sub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WBC| 2024</a:t>
            </a:r>
          </a:p>
        </p:txBody>
      </p:sp>
      <p:sp>
        <p:nvSpPr>
          <p:cNvPr id="401" name="Google Shape;401;p42">
            <a:extLst>
              <a:ext uri="{FF2B5EF4-FFF2-40B4-BE49-F238E27FC236}">
                <a16:creationId xmlns:a16="http://schemas.microsoft.com/office/drawing/2014/main" id="{545A0923-4378-D2CF-D20E-E7E921285BF2}"/>
              </a:ext>
            </a:extLst>
          </p:cNvPr>
          <p:cNvSpPr txBox="1">
            <a:spLocks noGrp="1"/>
          </p:cNvSpPr>
          <p:nvPr>
            <p:ph type="title"/>
          </p:nvPr>
        </p:nvSpPr>
        <p:spPr>
          <a:xfrm>
            <a:off x="1037394" y="236873"/>
            <a:ext cx="27159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SOLUTION</a:t>
            </a:r>
            <a:endParaRPr sz="3200" dirty="0"/>
          </a:p>
        </p:txBody>
      </p:sp>
      <p:pic>
        <p:nvPicPr>
          <p:cNvPr id="10" name="Picture 9" descr="Hand holding piece of white puzzle on blue background">
            <a:extLst>
              <a:ext uri="{FF2B5EF4-FFF2-40B4-BE49-F238E27FC236}">
                <a16:creationId xmlns:a16="http://schemas.microsoft.com/office/drawing/2014/main" id="{D65AD6B5-DD0B-5664-5DD1-F83BAF832433}"/>
              </a:ext>
            </a:extLst>
          </p:cNvPr>
          <p:cNvPicPr>
            <a:picLocks noChangeAspect="1"/>
          </p:cNvPicPr>
          <p:nvPr/>
        </p:nvPicPr>
        <p:blipFill>
          <a:blip r:embed="rId3"/>
          <a:stretch>
            <a:fillRect/>
          </a:stretch>
        </p:blipFill>
        <p:spPr>
          <a:xfrm>
            <a:off x="785533" y="1106424"/>
            <a:ext cx="2524312" cy="22627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a:extLst>
              <a:ext uri="{FF2B5EF4-FFF2-40B4-BE49-F238E27FC236}">
                <a16:creationId xmlns:a16="http://schemas.microsoft.com/office/drawing/2014/main" id="{49CE3D51-1C35-B3B6-3BAA-5357165FB2AD}"/>
              </a:ext>
            </a:extLst>
          </p:cNvPr>
          <p:cNvSpPr txBox="1"/>
          <p:nvPr/>
        </p:nvSpPr>
        <p:spPr>
          <a:xfrm>
            <a:off x="5390707" y="795446"/>
            <a:ext cx="3125972" cy="3139321"/>
          </a:xfrm>
          <a:prstGeom prst="rect">
            <a:avLst/>
          </a:prstGeom>
          <a:noFill/>
        </p:spPr>
        <p:txBody>
          <a:bodyPr wrap="square" rtlCol="0">
            <a:spAutoFit/>
          </a:bodyPr>
          <a:lstStyle/>
          <a:p>
            <a:r>
              <a:rPr lang="en-US" sz="1800" dirty="0">
                <a:effectLst/>
                <a:latin typeface="Arial" panose="020B0604020202020204" pitchFamily="34" charset="0"/>
                <a:ea typeface="Times New Roman" panose="02020603050405020304" pitchFamily="18" charset="0"/>
              </a:rPr>
              <a:t>The Well Balanced Center has both guided and exploratory options created by subject matter experts in various areas related to  well</a:t>
            </a:r>
            <a:r>
              <a:rPr lang="en-US" sz="1800" dirty="0">
                <a:latin typeface="Arial" panose="020B0604020202020204" pitchFamily="34" charset="0"/>
                <a:ea typeface="Times New Roman" panose="02020603050405020304" pitchFamily="18" charset="0"/>
              </a:rPr>
              <a:t>-being with supportive team members to provide health education and </a:t>
            </a:r>
            <a:r>
              <a:rPr lang="en-US" dirty="0">
                <a:latin typeface="Arial" panose="020B0604020202020204" pitchFamily="34" charset="0"/>
                <a:ea typeface="Times New Roman" panose="02020603050405020304" pitchFamily="18" charset="0"/>
              </a:rPr>
              <a:t>compliance with healthcare recommendations from medical professionals. </a:t>
            </a:r>
            <a:endParaRPr lang="en-US" dirty="0"/>
          </a:p>
        </p:txBody>
      </p:sp>
    </p:spTree>
    <p:extLst>
      <p:ext uri="{BB962C8B-B14F-4D97-AF65-F5344CB8AC3E}">
        <p14:creationId xmlns:p14="http://schemas.microsoft.com/office/powerpoint/2010/main" val="1005670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6">
          <a:extLst>
            <a:ext uri="{FF2B5EF4-FFF2-40B4-BE49-F238E27FC236}">
              <a16:creationId xmlns:a16="http://schemas.microsoft.com/office/drawing/2014/main" id="{B5EA6B98-AC52-6555-8AA0-0A84EA076930}"/>
            </a:ext>
          </a:extLst>
        </p:cNvPr>
        <p:cNvGrpSpPr/>
        <p:nvPr/>
      </p:nvGrpSpPr>
      <p:grpSpPr>
        <a:xfrm>
          <a:off x="0" y="0"/>
          <a:ext cx="0" cy="0"/>
          <a:chOff x="0" y="0"/>
          <a:chExt cx="0" cy="0"/>
        </a:xfrm>
      </p:grpSpPr>
      <p:sp>
        <p:nvSpPr>
          <p:cNvPr id="397" name="Google Shape;397;p42">
            <a:extLst>
              <a:ext uri="{FF2B5EF4-FFF2-40B4-BE49-F238E27FC236}">
                <a16:creationId xmlns:a16="http://schemas.microsoft.com/office/drawing/2014/main" id="{60E4C90D-9A97-5682-FF80-CACE93350079}"/>
              </a:ext>
            </a:extLst>
          </p:cNvPr>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7</a:t>
            </a:fld>
            <a:endParaRPr/>
          </a:p>
        </p:txBody>
      </p:sp>
      <p:sp>
        <p:nvSpPr>
          <p:cNvPr id="399" name="Google Shape;399;p42">
            <a:extLst>
              <a:ext uri="{FF2B5EF4-FFF2-40B4-BE49-F238E27FC236}">
                <a16:creationId xmlns:a16="http://schemas.microsoft.com/office/drawing/2014/main" id="{AF742BEC-4BD2-F34A-D896-4BA0B6EC68A2}"/>
              </a:ext>
            </a:extLst>
          </p:cNvPr>
          <p:cNvSpPr txBox="1">
            <a:spLocks noGrp="1"/>
          </p:cNvSpPr>
          <p:nvPr>
            <p:ph type="sub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WBC| 2024</a:t>
            </a:r>
          </a:p>
        </p:txBody>
      </p:sp>
      <p:sp>
        <p:nvSpPr>
          <p:cNvPr id="401" name="Google Shape;401;p42">
            <a:extLst>
              <a:ext uri="{FF2B5EF4-FFF2-40B4-BE49-F238E27FC236}">
                <a16:creationId xmlns:a16="http://schemas.microsoft.com/office/drawing/2014/main" id="{703210C8-2531-3E48-2B99-FAB2C17A5E20}"/>
              </a:ext>
            </a:extLst>
          </p:cNvPr>
          <p:cNvSpPr txBox="1">
            <a:spLocks noGrp="1"/>
          </p:cNvSpPr>
          <p:nvPr>
            <p:ph type="title"/>
          </p:nvPr>
        </p:nvSpPr>
        <p:spPr>
          <a:xfrm>
            <a:off x="1904498" y="238946"/>
            <a:ext cx="5429873"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Well balanced center approach</a:t>
            </a:r>
            <a:endParaRPr dirty="0"/>
          </a:p>
        </p:txBody>
      </p:sp>
      <p:sp>
        <p:nvSpPr>
          <p:cNvPr id="26" name="Oval 25">
            <a:extLst>
              <a:ext uri="{FF2B5EF4-FFF2-40B4-BE49-F238E27FC236}">
                <a16:creationId xmlns:a16="http://schemas.microsoft.com/office/drawing/2014/main" id="{6F766AE6-CB17-0EE5-9500-64142C961A63}"/>
              </a:ext>
            </a:extLst>
          </p:cNvPr>
          <p:cNvSpPr/>
          <p:nvPr/>
        </p:nvSpPr>
        <p:spPr>
          <a:xfrm>
            <a:off x="3511843" y="710530"/>
            <a:ext cx="2151380" cy="1909445"/>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b="1" u="sng" kern="100" dirty="0">
                <a:solidFill>
                  <a:srgbClr val="000000"/>
                </a:solidFill>
                <a:effectLst/>
                <a:ea typeface="Calibri" panose="020F0502020204030204" pitchFamily="34" charset="0"/>
                <a:cs typeface="Times New Roman" panose="02020603050405020304" pitchFamily="18" charset="0"/>
              </a:rPr>
              <a:t>Well Balanced Center</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kern="100" dirty="0">
                <a:solidFill>
                  <a:srgbClr val="000000"/>
                </a:solidFill>
                <a:effectLst/>
                <a:ea typeface="Calibri" panose="020F0502020204030204" pitchFamily="34" charset="0"/>
                <a:cs typeface="Times New Roman" panose="02020603050405020304" pitchFamily="18" charset="0"/>
              </a:rPr>
              <a:t>A Well-being hub that hosts evolving resources, programs and retreats</a:t>
            </a:r>
            <a:endParaRPr lang="en-US" sz="1200" kern="100" dirty="0">
              <a:effectLst/>
              <a:ea typeface="Calibri" panose="020F0502020204030204" pitchFamily="34" charset="0"/>
              <a:cs typeface="Times New Roman" panose="02020603050405020304" pitchFamily="18" charset="0"/>
            </a:endParaRPr>
          </a:p>
        </p:txBody>
      </p:sp>
      <p:sp>
        <p:nvSpPr>
          <p:cNvPr id="27" name="Oval 26">
            <a:extLst>
              <a:ext uri="{FF2B5EF4-FFF2-40B4-BE49-F238E27FC236}">
                <a16:creationId xmlns:a16="http://schemas.microsoft.com/office/drawing/2014/main" id="{E65E02FB-64B3-E845-3BBE-B271ED1607CF}"/>
              </a:ext>
            </a:extLst>
          </p:cNvPr>
          <p:cNvSpPr/>
          <p:nvPr/>
        </p:nvSpPr>
        <p:spPr>
          <a:xfrm>
            <a:off x="475417" y="1557092"/>
            <a:ext cx="1627588" cy="1612900"/>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b="1" u="sng" kern="100" dirty="0">
                <a:solidFill>
                  <a:srgbClr val="000000"/>
                </a:solidFill>
                <a:effectLst/>
                <a:ea typeface="Calibri" panose="020F0502020204030204" pitchFamily="34" charset="0"/>
                <a:cs typeface="Times New Roman" panose="02020603050405020304" pitchFamily="18" charset="0"/>
              </a:rPr>
              <a:t>Website Hub</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kern="100" dirty="0">
                <a:solidFill>
                  <a:srgbClr val="000000"/>
                </a:solidFill>
                <a:effectLst/>
                <a:ea typeface="Calibri" panose="020F0502020204030204" pitchFamily="34" charset="0"/>
                <a:cs typeface="Times New Roman" panose="02020603050405020304" pitchFamily="18" charset="0"/>
              </a:rPr>
              <a:t>Community with resources, tips,  podcasts</a:t>
            </a:r>
            <a:r>
              <a:rPr lang="en-US" sz="1200" b="1" u="sng" kern="100" dirty="0">
                <a:solidFill>
                  <a:srgbClr val="000000"/>
                </a:solidFill>
                <a:effectLst/>
                <a:ea typeface="Calibri" panose="020F0502020204030204" pitchFamily="34" charset="0"/>
                <a:cs typeface="Times New Roman" panose="02020603050405020304" pitchFamily="18" charset="0"/>
              </a:rPr>
              <a:t>, observations</a:t>
            </a:r>
            <a:endParaRPr lang="en-US" sz="1200" kern="100" dirty="0">
              <a:effectLst/>
              <a:ea typeface="Calibri" panose="020F0502020204030204" pitchFamily="34" charset="0"/>
              <a:cs typeface="Times New Roman" panose="02020603050405020304" pitchFamily="18" charset="0"/>
            </a:endParaRPr>
          </a:p>
        </p:txBody>
      </p:sp>
      <p:sp>
        <p:nvSpPr>
          <p:cNvPr id="28" name="Oval 27">
            <a:extLst>
              <a:ext uri="{FF2B5EF4-FFF2-40B4-BE49-F238E27FC236}">
                <a16:creationId xmlns:a16="http://schemas.microsoft.com/office/drawing/2014/main" id="{963673A3-CC6B-7124-E9F7-0CA0FA17B861}"/>
              </a:ext>
            </a:extLst>
          </p:cNvPr>
          <p:cNvSpPr/>
          <p:nvPr/>
        </p:nvSpPr>
        <p:spPr>
          <a:xfrm>
            <a:off x="3723146" y="3476308"/>
            <a:ext cx="1572260" cy="1579880"/>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b="1" u="sng" kern="100" dirty="0">
                <a:solidFill>
                  <a:srgbClr val="000000"/>
                </a:solidFill>
                <a:effectLst/>
                <a:ea typeface="Calibri" panose="020F0502020204030204" pitchFamily="34" charset="0"/>
                <a:cs typeface="Times New Roman" panose="02020603050405020304" pitchFamily="18" charset="0"/>
              </a:rPr>
              <a:t>Intro Guide</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kern="100" dirty="0">
                <a:solidFill>
                  <a:srgbClr val="000000"/>
                </a:solidFill>
                <a:effectLst/>
                <a:ea typeface="Calibri" panose="020F0502020204030204" pitchFamily="34" charset="0"/>
                <a:cs typeface="Times New Roman" panose="02020603050405020304" pitchFamily="18" charset="0"/>
              </a:rPr>
              <a:t>Calibration, Well-being 101, Habits</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kern="100" dirty="0">
                <a:solidFill>
                  <a:srgbClr val="000000"/>
                </a:solidFill>
                <a:effectLst/>
                <a:ea typeface="Calibri" panose="020F0502020204030204" pitchFamily="34" charset="0"/>
                <a:cs typeface="Times New Roman" panose="02020603050405020304" pitchFamily="18" charset="0"/>
              </a:rPr>
              <a:t> </a:t>
            </a:r>
            <a:endParaRPr lang="en-US" sz="1200" kern="100" dirty="0">
              <a:effectLst/>
              <a:ea typeface="Calibri" panose="020F0502020204030204" pitchFamily="34" charset="0"/>
              <a:cs typeface="Times New Roman" panose="02020603050405020304" pitchFamily="18" charset="0"/>
            </a:endParaRPr>
          </a:p>
        </p:txBody>
      </p:sp>
      <p:sp>
        <p:nvSpPr>
          <p:cNvPr id="29" name="Oval 28">
            <a:extLst>
              <a:ext uri="{FF2B5EF4-FFF2-40B4-BE49-F238E27FC236}">
                <a16:creationId xmlns:a16="http://schemas.microsoft.com/office/drawing/2014/main" id="{FF384C2D-06EC-6944-0898-912204479830}"/>
              </a:ext>
            </a:extLst>
          </p:cNvPr>
          <p:cNvSpPr/>
          <p:nvPr/>
        </p:nvSpPr>
        <p:spPr>
          <a:xfrm>
            <a:off x="5427461" y="2960144"/>
            <a:ext cx="1666875" cy="1579881"/>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b="1" u="sng" kern="100" dirty="0">
                <a:solidFill>
                  <a:srgbClr val="000000"/>
                </a:solidFill>
                <a:effectLst/>
                <a:ea typeface="Calibri" panose="020F0502020204030204" pitchFamily="34" charset="0"/>
                <a:cs typeface="Times New Roman" panose="02020603050405020304" pitchFamily="18" charset="0"/>
              </a:rPr>
              <a:t>Level Up Options</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kern="100" dirty="0">
                <a:solidFill>
                  <a:srgbClr val="000000"/>
                </a:solidFill>
                <a:effectLst/>
                <a:ea typeface="Calibri" panose="020F0502020204030204" pitchFamily="34" charset="0"/>
                <a:cs typeface="Times New Roman" panose="02020603050405020304" pitchFamily="18" charset="0"/>
              </a:rPr>
              <a:t>Coaching, 1:1, small group session Foundation</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kern="100" dirty="0">
                <a:solidFill>
                  <a:srgbClr val="000000"/>
                </a:solidFill>
                <a:effectLst/>
                <a:ea typeface="Calibri" panose="020F0502020204030204" pitchFamily="34" charset="0"/>
                <a:cs typeface="Times New Roman" panose="02020603050405020304" pitchFamily="18" charset="0"/>
              </a:rPr>
              <a:t> </a:t>
            </a:r>
            <a:endParaRPr lang="en-US" sz="1200" kern="100" dirty="0">
              <a:effectLst/>
              <a:ea typeface="Calibri" panose="020F0502020204030204" pitchFamily="34" charset="0"/>
              <a:cs typeface="Times New Roman" panose="02020603050405020304" pitchFamily="18" charset="0"/>
            </a:endParaRPr>
          </a:p>
        </p:txBody>
      </p:sp>
      <p:sp>
        <p:nvSpPr>
          <p:cNvPr id="30" name="Oval 29">
            <a:extLst>
              <a:ext uri="{FF2B5EF4-FFF2-40B4-BE49-F238E27FC236}">
                <a16:creationId xmlns:a16="http://schemas.microsoft.com/office/drawing/2014/main" id="{A238EF1A-7F10-B853-7CB4-71D3A0F60585}"/>
              </a:ext>
            </a:extLst>
          </p:cNvPr>
          <p:cNvSpPr/>
          <p:nvPr/>
        </p:nvSpPr>
        <p:spPr>
          <a:xfrm>
            <a:off x="6953611" y="1759202"/>
            <a:ext cx="1613535" cy="1612900"/>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b="1" u="sng" kern="100" dirty="0">
                <a:solidFill>
                  <a:srgbClr val="000000"/>
                </a:solidFill>
                <a:effectLst/>
                <a:ea typeface="Calibri" panose="020F0502020204030204" pitchFamily="34" charset="0"/>
                <a:cs typeface="Times New Roman" panose="02020603050405020304" pitchFamily="18" charset="0"/>
              </a:rPr>
              <a:t>Badges </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kern="100" dirty="0">
                <a:solidFill>
                  <a:srgbClr val="000000"/>
                </a:solidFill>
                <a:effectLst/>
                <a:ea typeface="Calibri" panose="020F0502020204030204" pitchFamily="34" charset="0"/>
                <a:cs typeface="Times New Roman" panose="02020603050405020304" pitchFamily="18" charset="0"/>
              </a:rPr>
              <a:t>To succeed in earth school professional and personal</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kern="100" dirty="0">
                <a:solidFill>
                  <a:srgbClr val="000000"/>
                </a:solidFill>
                <a:effectLst/>
                <a:ea typeface="Calibri" panose="020F0502020204030204" pitchFamily="34" charset="0"/>
                <a:cs typeface="Times New Roman" panose="02020603050405020304" pitchFamily="18" charset="0"/>
              </a:rPr>
              <a:t> </a:t>
            </a:r>
            <a:endParaRPr lang="en-US" sz="1200" kern="100" dirty="0">
              <a:effectLst/>
              <a:ea typeface="Calibri" panose="020F0502020204030204" pitchFamily="34" charset="0"/>
              <a:cs typeface="Times New Roman" panose="02020603050405020304" pitchFamily="18" charset="0"/>
            </a:endParaRPr>
          </a:p>
        </p:txBody>
      </p:sp>
      <p:cxnSp>
        <p:nvCxnSpPr>
          <p:cNvPr id="31" name="Straight Connector 30">
            <a:extLst>
              <a:ext uri="{FF2B5EF4-FFF2-40B4-BE49-F238E27FC236}">
                <a16:creationId xmlns:a16="http://schemas.microsoft.com/office/drawing/2014/main" id="{87CAB76D-23DA-09A1-7292-D0D2F231853B}"/>
              </a:ext>
            </a:extLst>
          </p:cNvPr>
          <p:cNvCxnSpPr>
            <a:cxnSpLocks/>
          </p:cNvCxnSpPr>
          <p:nvPr/>
        </p:nvCxnSpPr>
        <p:spPr>
          <a:xfrm>
            <a:off x="5663223" y="1759202"/>
            <a:ext cx="1290388" cy="463088"/>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B224C887-5F4E-9C41-2E16-E6CCE9CCC059}"/>
              </a:ext>
            </a:extLst>
          </p:cNvPr>
          <p:cNvSpPr/>
          <p:nvPr/>
        </p:nvSpPr>
        <p:spPr>
          <a:xfrm>
            <a:off x="1868722" y="2923794"/>
            <a:ext cx="1613535" cy="1612900"/>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b="1" u="sng" kern="100" dirty="0">
                <a:solidFill>
                  <a:srgbClr val="000000"/>
                </a:solidFill>
                <a:ea typeface="Calibri" panose="020F0502020204030204" pitchFamily="34" charset="0"/>
                <a:cs typeface="Times New Roman" panose="02020603050405020304" pitchFamily="18" charset="0"/>
              </a:rPr>
              <a:t>Patient Compliance</a:t>
            </a:r>
            <a:r>
              <a:rPr lang="en-US" sz="1200" b="1" u="sng" kern="100" dirty="0">
                <a:solidFill>
                  <a:srgbClr val="000000"/>
                </a:solidFill>
                <a:effectLst/>
                <a:ea typeface="Calibri" panose="020F0502020204030204" pitchFamily="34" charset="0"/>
                <a:cs typeface="Times New Roman" panose="02020603050405020304" pitchFamily="18" charset="0"/>
              </a:rPr>
              <a:t> </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kern="100" dirty="0">
                <a:solidFill>
                  <a:srgbClr val="000000"/>
                </a:solidFill>
                <a:ea typeface="Calibri" panose="020F0502020204030204" pitchFamily="34" charset="0"/>
                <a:cs typeface="Times New Roman" panose="02020603050405020304" pitchFamily="18" charset="0"/>
              </a:rPr>
              <a:t>Follow up with a Guide re: your medical or behavioral health </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kern="100" dirty="0">
                <a:solidFill>
                  <a:srgbClr val="000000"/>
                </a:solidFill>
                <a:effectLst/>
                <a:ea typeface="Calibri" panose="020F0502020204030204" pitchFamily="34" charset="0"/>
                <a:cs typeface="Times New Roman" panose="02020603050405020304" pitchFamily="18" charset="0"/>
              </a:rPr>
              <a:t> </a:t>
            </a:r>
            <a:endParaRPr lang="en-US" sz="1200" kern="100" dirty="0">
              <a:effectLst/>
              <a:ea typeface="Calibri" panose="020F0502020204030204" pitchFamily="34" charset="0"/>
              <a:cs typeface="Times New Roman" panose="02020603050405020304" pitchFamily="18" charset="0"/>
            </a:endParaRPr>
          </a:p>
        </p:txBody>
      </p:sp>
      <p:cxnSp>
        <p:nvCxnSpPr>
          <p:cNvPr id="34" name="Straight Connector 33">
            <a:extLst>
              <a:ext uri="{FF2B5EF4-FFF2-40B4-BE49-F238E27FC236}">
                <a16:creationId xmlns:a16="http://schemas.microsoft.com/office/drawing/2014/main" id="{78E22B61-A946-546D-B19D-3F37BFF70442}"/>
              </a:ext>
            </a:extLst>
          </p:cNvPr>
          <p:cNvCxnSpPr>
            <a:cxnSpLocks/>
          </p:cNvCxnSpPr>
          <p:nvPr/>
        </p:nvCxnSpPr>
        <p:spPr>
          <a:xfrm>
            <a:off x="5185208" y="2447761"/>
            <a:ext cx="594537" cy="579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1BAD262-F450-AE1E-654C-62DEAC5D93B4}"/>
              </a:ext>
            </a:extLst>
          </p:cNvPr>
          <p:cNvCxnSpPr>
            <a:cxnSpLocks/>
            <a:endCxn id="28" idx="0"/>
          </p:cNvCxnSpPr>
          <p:nvPr/>
        </p:nvCxnSpPr>
        <p:spPr>
          <a:xfrm flipH="1">
            <a:off x="4509276" y="2634181"/>
            <a:ext cx="18593" cy="842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D14AE61-A553-6B7A-C744-A51273B6B800}"/>
              </a:ext>
            </a:extLst>
          </p:cNvPr>
          <p:cNvCxnSpPr>
            <a:cxnSpLocks/>
          </p:cNvCxnSpPr>
          <p:nvPr/>
        </p:nvCxnSpPr>
        <p:spPr>
          <a:xfrm>
            <a:off x="5337608" y="2600161"/>
            <a:ext cx="515907" cy="48672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146D48D-2BCC-40AA-F258-F76D96945F2B}"/>
              </a:ext>
            </a:extLst>
          </p:cNvPr>
          <p:cNvCxnSpPr>
            <a:cxnSpLocks/>
          </p:cNvCxnSpPr>
          <p:nvPr/>
        </p:nvCxnSpPr>
        <p:spPr>
          <a:xfrm flipH="1">
            <a:off x="3130024" y="2330326"/>
            <a:ext cx="690199" cy="7612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D8A44FA-864A-803B-A313-0CB42FB574A1}"/>
              </a:ext>
            </a:extLst>
          </p:cNvPr>
          <p:cNvCxnSpPr>
            <a:cxnSpLocks/>
            <a:endCxn id="27" idx="6"/>
          </p:cNvCxnSpPr>
          <p:nvPr/>
        </p:nvCxnSpPr>
        <p:spPr>
          <a:xfrm flipH="1">
            <a:off x="2103005" y="1759202"/>
            <a:ext cx="1391597" cy="6043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4453203-9764-D426-4296-7DBB2FD6FF10}"/>
              </a:ext>
            </a:extLst>
          </p:cNvPr>
          <p:cNvCxnSpPr>
            <a:cxnSpLocks/>
            <a:endCxn id="32" idx="1"/>
          </p:cNvCxnSpPr>
          <p:nvPr/>
        </p:nvCxnSpPr>
        <p:spPr>
          <a:xfrm>
            <a:off x="1836051" y="2923794"/>
            <a:ext cx="268968" cy="236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8E250E2-C7C7-5DD2-1F00-E6DE9C78595D}"/>
              </a:ext>
            </a:extLst>
          </p:cNvPr>
          <p:cNvCxnSpPr>
            <a:cxnSpLocks/>
          </p:cNvCxnSpPr>
          <p:nvPr/>
        </p:nvCxnSpPr>
        <p:spPr>
          <a:xfrm>
            <a:off x="3464164" y="3981938"/>
            <a:ext cx="273382" cy="154672"/>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9356622-465C-B51E-C0E8-FF4074553D0D}"/>
              </a:ext>
            </a:extLst>
          </p:cNvPr>
          <p:cNvCxnSpPr>
            <a:cxnSpLocks/>
            <a:endCxn id="28" idx="6"/>
          </p:cNvCxnSpPr>
          <p:nvPr/>
        </p:nvCxnSpPr>
        <p:spPr>
          <a:xfrm flipH="1">
            <a:off x="5295406" y="4136610"/>
            <a:ext cx="240889" cy="129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2BB319A-3BF9-3825-9F05-6C7C07AEEE09}"/>
              </a:ext>
            </a:extLst>
          </p:cNvPr>
          <p:cNvCxnSpPr>
            <a:cxnSpLocks/>
            <a:endCxn id="30" idx="3"/>
          </p:cNvCxnSpPr>
          <p:nvPr/>
        </p:nvCxnSpPr>
        <p:spPr>
          <a:xfrm flipV="1">
            <a:off x="6953611" y="3135898"/>
            <a:ext cx="236297" cy="236204"/>
          </a:xfrm>
          <a:prstGeom prst="line">
            <a:avLst/>
          </a:prstGeom>
        </p:spPr>
        <p:style>
          <a:lnRef idx="1">
            <a:schemeClr val="accent1"/>
          </a:lnRef>
          <a:fillRef idx="0">
            <a:schemeClr val="accent1"/>
          </a:fillRef>
          <a:effectRef idx="0">
            <a:schemeClr val="accent1"/>
          </a:effectRef>
          <a:fontRef idx="minor">
            <a:schemeClr val="tx1"/>
          </a:fontRef>
        </p:style>
      </p:cxnSp>
      <p:sp>
        <p:nvSpPr>
          <p:cNvPr id="60" name="Google Shape;355;p39">
            <a:extLst>
              <a:ext uri="{FF2B5EF4-FFF2-40B4-BE49-F238E27FC236}">
                <a16:creationId xmlns:a16="http://schemas.microsoft.com/office/drawing/2014/main" id="{F2CAEE07-2988-879A-28C6-D87AA3FCC73D}"/>
              </a:ext>
            </a:extLst>
          </p:cNvPr>
          <p:cNvSpPr/>
          <p:nvPr/>
        </p:nvSpPr>
        <p:spPr>
          <a:xfrm>
            <a:off x="128375" y="125830"/>
            <a:ext cx="1169400" cy="1169400"/>
          </a:xfrm>
          <a:prstGeom prst="ellipse">
            <a:avLst/>
          </a:prstGeom>
          <a:solidFill>
            <a:schemeClr val="accent1">
              <a:lumMod val="60000"/>
              <a:lumOff val="40000"/>
            </a:schemeClr>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358;p39">
            <a:extLst>
              <a:ext uri="{FF2B5EF4-FFF2-40B4-BE49-F238E27FC236}">
                <a16:creationId xmlns:a16="http://schemas.microsoft.com/office/drawing/2014/main" id="{34F4C536-9D7A-4948-4988-379157AA7DC0}"/>
              </a:ext>
            </a:extLst>
          </p:cNvPr>
          <p:cNvSpPr txBox="1">
            <a:spLocks/>
          </p:cNvSpPr>
          <p:nvPr/>
        </p:nvSpPr>
        <p:spPr>
          <a:xfrm>
            <a:off x="199475" y="354862"/>
            <a:ext cx="1027200" cy="711335"/>
          </a:xfrm>
          <a:prstGeom prst="rect">
            <a:avLst/>
          </a:prstGeom>
        </p:spPr>
        <p:txBody>
          <a:bodyPr spcFirstLastPara="1" vert="horz" wrap="square" lIns="91425" tIns="91425" rIns="91425" bIns="91425" rtlCol="0" anchor="ctr" anchorCtr="0">
            <a:noAutofit/>
          </a:bodyPr>
          <a:lstStyle>
            <a:lvl1pPr marL="171450" lvl="0"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1pPr>
            <a:lvl2pPr marL="514350" lvl="1"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2pPr>
            <a:lvl3pPr marL="857250" lvl="2"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3pPr>
            <a:lvl4pPr marL="1200150" lvl="3"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4pPr>
            <a:lvl5pPr marL="1543050" lvl="4"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5pPr>
            <a:lvl6pPr marL="1885950" lvl="5"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6pPr>
            <a:lvl7pPr marL="2228850" lvl="6"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7pPr>
            <a:lvl8pPr marL="2571750" lvl="7"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8pPr>
            <a:lvl9pPr marL="2914650" lvl="8" indent="-171450" algn="r" defTabSz="685800" rtl="0" eaLnBrk="1" latinLnBrk="0" hangingPunct="1">
              <a:lnSpc>
                <a:spcPct val="100000"/>
              </a:lnSpc>
              <a:spcBef>
                <a:spcPts val="0"/>
              </a:spcBef>
              <a:spcAft>
                <a:spcPts val="0"/>
              </a:spcAft>
              <a:buClr>
                <a:schemeClr val="tx1"/>
              </a:buClr>
              <a:buSzPts val="1000"/>
              <a:buFont typeface="Arial" panose="020B0604020202020204" pitchFamily="34" charset="0"/>
              <a:buNone/>
              <a:defRPr sz="1000" kern="1200" cap="all" baseline="0">
                <a:solidFill>
                  <a:schemeClr val="tx1"/>
                </a:solidFill>
                <a:effectLst/>
                <a:latin typeface="+mn-lt"/>
                <a:ea typeface="+mn-ea"/>
                <a:cs typeface="+mn-cs"/>
              </a:defRPr>
            </a:lvl9pPr>
          </a:lstStyle>
          <a:p>
            <a:pPr marL="0" indent="0" algn="ctr"/>
            <a:r>
              <a:rPr lang="en" sz="3200" dirty="0"/>
              <a:t>02</a:t>
            </a:r>
          </a:p>
        </p:txBody>
      </p:sp>
    </p:spTree>
    <p:extLst>
      <p:ext uri="{BB962C8B-B14F-4D97-AF65-F5344CB8AC3E}">
        <p14:creationId xmlns:p14="http://schemas.microsoft.com/office/powerpoint/2010/main" val="2285942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6">
          <a:extLst>
            <a:ext uri="{FF2B5EF4-FFF2-40B4-BE49-F238E27FC236}">
              <a16:creationId xmlns:a16="http://schemas.microsoft.com/office/drawing/2014/main" id="{FFC95145-46EE-BA18-51AD-502F5B84D07F}"/>
            </a:ext>
          </a:extLst>
        </p:cNvPr>
        <p:cNvGrpSpPr/>
        <p:nvPr/>
      </p:nvGrpSpPr>
      <p:grpSpPr>
        <a:xfrm>
          <a:off x="0" y="0"/>
          <a:ext cx="0" cy="0"/>
          <a:chOff x="0" y="0"/>
          <a:chExt cx="0" cy="0"/>
        </a:xfrm>
      </p:grpSpPr>
      <p:sp>
        <p:nvSpPr>
          <p:cNvPr id="397" name="Google Shape;397;p42">
            <a:extLst>
              <a:ext uri="{FF2B5EF4-FFF2-40B4-BE49-F238E27FC236}">
                <a16:creationId xmlns:a16="http://schemas.microsoft.com/office/drawing/2014/main" id="{4EFC19F9-D39C-30A0-30F6-5129189A79B5}"/>
              </a:ext>
            </a:extLst>
          </p:cNvPr>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8</a:t>
            </a:fld>
            <a:endParaRPr/>
          </a:p>
        </p:txBody>
      </p:sp>
      <p:sp>
        <p:nvSpPr>
          <p:cNvPr id="399" name="Google Shape;399;p42">
            <a:extLst>
              <a:ext uri="{FF2B5EF4-FFF2-40B4-BE49-F238E27FC236}">
                <a16:creationId xmlns:a16="http://schemas.microsoft.com/office/drawing/2014/main" id="{3D064A8D-860D-8884-9194-9188AABD6F9D}"/>
              </a:ext>
            </a:extLst>
          </p:cNvPr>
          <p:cNvSpPr txBox="1">
            <a:spLocks noGrp="1"/>
          </p:cNvSpPr>
          <p:nvPr>
            <p:ph type="sub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WBC| 2024</a:t>
            </a:r>
          </a:p>
        </p:txBody>
      </p:sp>
      <p:sp>
        <p:nvSpPr>
          <p:cNvPr id="401" name="Google Shape;401;p42">
            <a:extLst>
              <a:ext uri="{FF2B5EF4-FFF2-40B4-BE49-F238E27FC236}">
                <a16:creationId xmlns:a16="http://schemas.microsoft.com/office/drawing/2014/main" id="{8975C86B-2C69-A2AA-BFBF-8C4F2218C2C9}"/>
              </a:ext>
            </a:extLst>
          </p:cNvPr>
          <p:cNvSpPr txBox="1">
            <a:spLocks noGrp="1"/>
          </p:cNvSpPr>
          <p:nvPr>
            <p:ph type="title"/>
          </p:nvPr>
        </p:nvSpPr>
        <p:spPr>
          <a:xfrm>
            <a:off x="2829162" y="155718"/>
            <a:ext cx="3516742"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Concierge support</a:t>
            </a:r>
            <a:endParaRPr dirty="0"/>
          </a:p>
        </p:txBody>
      </p:sp>
      <p:sp>
        <p:nvSpPr>
          <p:cNvPr id="26" name="Oval 25">
            <a:extLst>
              <a:ext uri="{FF2B5EF4-FFF2-40B4-BE49-F238E27FC236}">
                <a16:creationId xmlns:a16="http://schemas.microsoft.com/office/drawing/2014/main" id="{A854ECD6-7548-8E04-A34D-4859E8492380}"/>
              </a:ext>
            </a:extLst>
          </p:cNvPr>
          <p:cNvSpPr/>
          <p:nvPr/>
        </p:nvSpPr>
        <p:spPr>
          <a:xfrm>
            <a:off x="3511843" y="710530"/>
            <a:ext cx="2151380" cy="1909445"/>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b="1" kern="100" dirty="0">
                <a:solidFill>
                  <a:srgbClr val="000000"/>
                </a:solidFill>
                <a:effectLst/>
                <a:ea typeface="Calibri" panose="020F0502020204030204" pitchFamily="34" charset="0"/>
                <a:cs typeface="Times New Roman" panose="02020603050405020304" pitchFamily="18" charset="0"/>
              </a:rPr>
              <a:t>Psychiatrist, Therapist, Physician, Nurse provides follow-up notes and sends to options 1-5</a:t>
            </a:r>
            <a:endParaRPr lang="en-US" sz="1200" kern="100" dirty="0">
              <a:effectLst/>
              <a:ea typeface="Calibri" panose="020F0502020204030204" pitchFamily="34" charset="0"/>
              <a:cs typeface="Times New Roman" panose="02020603050405020304" pitchFamily="18" charset="0"/>
            </a:endParaRPr>
          </a:p>
        </p:txBody>
      </p:sp>
      <p:sp>
        <p:nvSpPr>
          <p:cNvPr id="28" name="Oval 27">
            <a:extLst>
              <a:ext uri="{FF2B5EF4-FFF2-40B4-BE49-F238E27FC236}">
                <a16:creationId xmlns:a16="http://schemas.microsoft.com/office/drawing/2014/main" id="{3D3836D7-3C62-B5F4-0716-3091ED921126}"/>
              </a:ext>
            </a:extLst>
          </p:cNvPr>
          <p:cNvSpPr/>
          <p:nvPr/>
        </p:nvSpPr>
        <p:spPr>
          <a:xfrm>
            <a:off x="805797" y="1591155"/>
            <a:ext cx="1572260" cy="1579880"/>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b="1" u="sng" kern="100" dirty="0">
                <a:solidFill>
                  <a:srgbClr val="000000"/>
                </a:solidFill>
                <a:effectLst/>
                <a:ea typeface="Calibri" panose="020F0502020204030204" pitchFamily="34" charset="0"/>
                <a:cs typeface="Times New Roman" panose="02020603050405020304" pitchFamily="18" charset="0"/>
              </a:rPr>
              <a:t>Intro Guide</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kern="100" dirty="0">
                <a:solidFill>
                  <a:srgbClr val="000000"/>
                </a:solidFill>
                <a:effectLst/>
                <a:ea typeface="Calibri" panose="020F0502020204030204" pitchFamily="34" charset="0"/>
                <a:cs typeface="Times New Roman" panose="02020603050405020304" pitchFamily="18" charset="0"/>
              </a:rPr>
              <a:t>12 Chapters focused on grounded well-being and goals </a:t>
            </a:r>
            <a:endParaRPr lang="en-US" sz="1200" kern="100" dirty="0">
              <a:effectLst/>
              <a:ea typeface="Calibri" panose="020F0502020204030204" pitchFamily="34" charset="0"/>
              <a:cs typeface="Times New Roman" panose="02020603050405020304" pitchFamily="18" charset="0"/>
            </a:endParaRPr>
          </a:p>
        </p:txBody>
      </p:sp>
      <p:sp>
        <p:nvSpPr>
          <p:cNvPr id="29" name="Oval 28">
            <a:extLst>
              <a:ext uri="{FF2B5EF4-FFF2-40B4-BE49-F238E27FC236}">
                <a16:creationId xmlns:a16="http://schemas.microsoft.com/office/drawing/2014/main" id="{B0DD2171-1BD2-69A1-E01C-4936A3FD4415}"/>
              </a:ext>
            </a:extLst>
          </p:cNvPr>
          <p:cNvSpPr/>
          <p:nvPr/>
        </p:nvSpPr>
        <p:spPr>
          <a:xfrm>
            <a:off x="5427461" y="2960144"/>
            <a:ext cx="1666875" cy="1579881"/>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b="1" u="sng" kern="100" dirty="0">
                <a:solidFill>
                  <a:srgbClr val="000000"/>
                </a:solidFill>
                <a:effectLst/>
                <a:ea typeface="Calibri" panose="020F0502020204030204" pitchFamily="34" charset="0"/>
                <a:cs typeface="Times New Roman" panose="02020603050405020304" pitchFamily="18" charset="0"/>
              </a:rPr>
              <a:t>Level Up Options</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kern="100" dirty="0">
                <a:solidFill>
                  <a:srgbClr val="000000"/>
                </a:solidFill>
                <a:effectLst/>
                <a:ea typeface="Calibri" panose="020F0502020204030204" pitchFamily="34" charset="0"/>
                <a:cs typeface="Times New Roman" panose="02020603050405020304" pitchFamily="18" charset="0"/>
              </a:rPr>
              <a:t>Coaching, 1:1, small group session Foundation</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kern="100" dirty="0">
                <a:solidFill>
                  <a:srgbClr val="000000"/>
                </a:solidFill>
                <a:effectLst/>
                <a:ea typeface="Calibri" panose="020F0502020204030204" pitchFamily="34" charset="0"/>
                <a:cs typeface="Times New Roman" panose="02020603050405020304" pitchFamily="18" charset="0"/>
              </a:rPr>
              <a:t> </a:t>
            </a:r>
            <a:endParaRPr lang="en-US" sz="1200" kern="100" dirty="0">
              <a:effectLst/>
              <a:ea typeface="Calibri" panose="020F0502020204030204" pitchFamily="34" charset="0"/>
              <a:cs typeface="Times New Roman" panose="02020603050405020304" pitchFamily="18" charset="0"/>
            </a:endParaRPr>
          </a:p>
        </p:txBody>
      </p:sp>
      <p:sp>
        <p:nvSpPr>
          <p:cNvPr id="30" name="Oval 29">
            <a:extLst>
              <a:ext uri="{FF2B5EF4-FFF2-40B4-BE49-F238E27FC236}">
                <a16:creationId xmlns:a16="http://schemas.microsoft.com/office/drawing/2014/main" id="{8EEA6AAA-7ADD-8D43-322B-009A6A0BB76C}"/>
              </a:ext>
            </a:extLst>
          </p:cNvPr>
          <p:cNvSpPr/>
          <p:nvPr/>
        </p:nvSpPr>
        <p:spPr>
          <a:xfrm>
            <a:off x="6953611" y="1759202"/>
            <a:ext cx="1613535" cy="1612900"/>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b="1" u="sng" kern="100" dirty="0">
                <a:solidFill>
                  <a:srgbClr val="000000"/>
                </a:solidFill>
                <a:effectLst/>
                <a:ea typeface="Calibri" panose="020F0502020204030204" pitchFamily="34" charset="0"/>
                <a:cs typeface="Times New Roman" panose="02020603050405020304" pitchFamily="18" charset="0"/>
              </a:rPr>
              <a:t>Badges </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kern="100" dirty="0">
                <a:solidFill>
                  <a:srgbClr val="000000"/>
                </a:solidFill>
                <a:effectLst/>
                <a:ea typeface="Calibri" panose="020F0502020204030204" pitchFamily="34" charset="0"/>
                <a:cs typeface="Times New Roman" panose="02020603050405020304" pitchFamily="18" charset="0"/>
              </a:rPr>
              <a:t>To succeed in earth school professional and personal</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kern="100" dirty="0">
                <a:solidFill>
                  <a:srgbClr val="000000"/>
                </a:solidFill>
                <a:effectLst/>
                <a:ea typeface="Calibri" panose="020F0502020204030204" pitchFamily="34" charset="0"/>
                <a:cs typeface="Times New Roman" panose="02020603050405020304" pitchFamily="18" charset="0"/>
              </a:rPr>
              <a:t> </a:t>
            </a:r>
            <a:endParaRPr lang="en-US" sz="1200" kern="100" dirty="0">
              <a:effectLst/>
              <a:ea typeface="Calibri" panose="020F0502020204030204" pitchFamily="34" charset="0"/>
              <a:cs typeface="Times New Roman" panose="02020603050405020304" pitchFamily="18" charset="0"/>
            </a:endParaRPr>
          </a:p>
        </p:txBody>
      </p:sp>
      <p:cxnSp>
        <p:nvCxnSpPr>
          <p:cNvPr id="31" name="Straight Connector 30">
            <a:extLst>
              <a:ext uri="{FF2B5EF4-FFF2-40B4-BE49-F238E27FC236}">
                <a16:creationId xmlns:a16="http://schemas.microsoft.com/office/drawing/2014/main" id="{A0BE9A3B-4B45-2244-E5D2-FF79343CA8F0}"/>
              </a:ext>
            </a:extLst>
          </p:cNvPr>
          <p:cNvCxnSpPr>
            <a:cxnSpLocks/>
          </p:cNvCxnSpPr>
          <p:nvPr/>
        </p:nvCxnSpPr>
        <p:spPr>
          <a:xfrm>
            <a:off x="5663223" y="1759202"/>
            <a:ext cx="1290388" cy="463088"/>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DEC77DB2-A2BD-06D8-A495-9DC66157F961}"/>
              </a:ext>
            </a:extLst>
          </p:cNvPr>
          <p:cNvSpPr/>
          <p:nvPr/>
        </p:nvSpPr>
        <p:spPr>
          <a:xfrm>
            <a:off x="2206688" y="3086882"/>
            <a:ext cx="1613535" cy="1612900"/>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b="1" kern="100" dirty="0">
                <a:solidFill>
                  <a:srgbClr val="000000"/>
                </a:solidFill>
                <a:ea typeface="Calibri" panose="020F0502020204030204" pitchFamily="34" charset="0"/>
                <a:cs typeface="Times New Roman" panose="02020603050405020304" pitchFamily="18" charset="0"/>
              </a:rPr>
              <a:t>Patient Compliance and Accountability</a:t>
            </a:r>
            <a:r>
              <a:rPr lang="en-US" sz="1200" b="1" kern="100" dirty="0">
                <a:solidFill>
                  <a:srgbClr val="000000"/>
                </a:solidFill>
                <a:effectLst/>
                <a:ea typeface="Calibri" panose="020F0502020204030204" pitchFamily="34" charset="0"/>
                <a:cs typeface="Times New Roman" panose="02020603050405020304" pitchFamily="18" charset="0"/>
              </a:rPr>
              <a:t> </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kern="100" dirty="0">
                <a:solidFill>
                  <a:srgbClr val="000000"/>
                </a:solidFill>
                <a:ea typeface="Calibri" panose="020F0502020204030204" pitchFamily="34" charset="0"/>
                <a:cs typeface="Times New Roman" panose="02020603050405020304" pitchFamily="18" charset="0"/>
              </a:rPr>
              <a:t> </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kern="100" dirty="0">
                <a:solidFill>
                  <a:srgbClr val="000000"/>
                </a:solidFill>
                <a:effectLst/>
                <a:ea typeface="Calibri" panose="020F0502020204030204" pitchFamily="34" charset="0"/>
                <a:cs typeface="Times New Roman" panose="02020603050405020304" pitchFamily="18" charset="0"/>
              </a:rPr>
              <a:t> </a:t>
            </a:r>
            <a:endParaRPr lang="en-US" sz="1200" kern="100" dirty="0">
              <a:effectLst/>
              <a:ea typeface="Calibri" panose="020F0502020204030204" pitchFamily="34" charset="0"/>
              <a:cs typeface="Times New Roman" panose="02020603050405020304" pitchFamily="18" charset="0"/>
            </a:endParaRPr>
          </a:p>
        </p:txBody>
      </p:sp>
      <p:cxnSp>
        <p:nvCxnSpPr>
          <p:cNvPr id="34" name="Straight Connector 33">
            <a:extLst>
              <a:ext uri="{FF2B5EF4-FFF2-40B4-BE49-F238E27FC236}">
                <a16:creationId xmlns:a16="http://schemas.microsoft.com/office/drawing/2014/main" id="{4FCFC69A-47BC-6F08-8205-0A6558EE5535}"/>
              </a:ext>
            </a:extLst>
          </p:cNvPr>
          <p:cNvCxnSpPr>
            <a:cxnSpLocks/>
          </p:cNvCxnSpPr>
          <p:nvPr/>
        </p:nvCxnSpPr>
        <p:spPr>
          <a:xfrm>
            <a:off x="5185208" y="2447761"/>
            <a:ext cx="594537" cy="579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CCAC0CA-41A2-CDF6-8442-43A9603CE5BF}"/>
              </a:ext>
            </a:extLst>
          </p:cNvPr>
          <p:cNvCxnSpPr>
            <a:cxnSpLocks/>
          </p:cNvCxnSpPr>
          <p:nvPr/>
        </p:nvCxnSpPr>
        <p:spPr>
          <a:xfrm>
            <a:off x="5337608" y="2600161"/>
            <a:ext cx="515907" cy="48672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6F0A8AD-3964-F5BD-D6B3-1B4D923688E3}"/>
              </a:ext>
            </a:extLst>
          </p:cNvPr>
          <p:cNvCxnSpPr>
            <a:cxnSpLocks/>
          </p:cNvCxnSpPr>
          <p:nvPr/>
        </p:nvCxnSpPr>
        <p:spPr>
          <a:xfrm flipH="1">
            <a:off x="3130024" y="2330326"/>
            <a:ext cx="690199" cy="76123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D6B4B7B-FEE7-4392-0F3D-1C7208028610}"/>
              </a:ext>
            </a:extLst>
          </p:cNvPr>
          <p:cNvCxnSpPr>
            <a:cxnSpLocks/>
            <a:endCxn id="28" idx="6"/>
          </p:cNvCxnSpPr>
          <p:nvPr/>
        </p:nvCxnSpPr>
        <p:spPr>
          <a:xfrm flipH="1">
            <a:off x="2378057" y="1935126"/>
            <a:ext cx="1133786" cy="445969"/>
          </a:xfrm>
          <a:prstGeom prst="line">
            <a:avLst/>
          </a:prstGeom>
        </p:spPr>
        <p:style>
          <a:lnRef idx="1">
            <a:schemeClr val="accent1"/>
          </a:lnRef>
          <a:fillRef idx="0">
            <a:schemeClr val="accent1"/>
          </a:fillRef>
          <a:effectRef idx="0">
            <a:schemeClr val="accent1"/>
          </a:effectRef>
          <a:fontRef idx="minor">
            <a:schemeClr val="tx1"/>
          </a:fontRef>
        </p:style>
      </p:cxnSp>
      <p:sp>
        <p:nvSpPr>
          <p:cNvPr id="5" name="Google Shape;355;p39">
            <a:extLst>
              <a:ext uri="{FF2B5EF4-FFF2-40B4-BE49-F238E27FC236}">
                <a16:creationId xmlns:a16="http://schemas.microsoft.com/office/drawing/2014/main" id="{71C418B1-2CE1-C93B-1D5A-171EC470AD53}"/>
              </a:ext>
            </a:extLst>
          </p:cNvPr>
          <p:cNvSpPr/>
          <p:nvPr/>
        </p:nvSpPr>
        <p:spPr>
          <a:xfrm>
            <a:off x="221097" y="145636"/>
            <a:ext cx="1169400" cy="1169400"/>
          </a:xfrm>
          <a:prstGeom prst="ellipse">
            <a:avLst/>
          </a:prstGeom>
          <a:solidFill>
            <a:schemeClr val="accent1">
              <a:lumMod val="75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t>03</a:t>
            </a:r>
          </a:p>
        </p:txBody>
      </p:sp>
    </p:spTree>
    <p:extLst>
      <p:ext uri="{BB962C8B-B14F-4D97-AF65-F5344CB8AC3E}">
        <p14:creationId xmlns:p14="http://schemas.microsoft.com/office/powerpoint/2010/main" val="4068099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6">
          <a:extLst>
            <a:ext uri="{FF2B5EF4-FFF2-40B4-BE49-F238E27FC236}">
              <a16:creationId xmlns:a16="http://schemas.microsoft.com/office/drawing/2014/main" id="{96E59403-3105-03D5-CB8F-607A97125360}"/>
            </a:ext>
          </a:extLst>
        </p:cNvPr>
        <p:cNvGrpSpPr/>
        <p:nvPr/>
      </p:nvGrpSpPr>
      <p:grpSpPr>
        <a:xfrm>
          <a:off x="0" y="0"/>
          <a:ext cx="0" cy="0"/>
          <a:chOff x="0" y="0"/>
          <a:chExt cx="0" cy="0"/>
        </a:xfrm>
      </p:grpSpPr>
      <p:sp>
        <p:nvSpPr>
          <p:cNvPr id="397" name="Google Shape;397;p42">
            <a:extLst>
              <a:ext uri="{FF2B5EF4-FFF2-40B4-BE49-F238E27FC236}">
                <a16:creationId xmlns:a16="http://schemas.microsoft.com/office/drawing/2014/main" id="{BF7A58CE-3B06-3A4F-24D6-911DA28E1952}"/>
              </a:ext>
            </a:extLst>
          </p:cNvPr>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9</a:t>
            </a:fld>
            <a:endParaRPr/>
          </a:p>
        </p:txBody>
      </p:sp>
      <p:sp>
        <p:nvSpPr>
          <p:cNvPr id="399" name="Google Shape;399;p42">
            <a:extLst>
              <a:ext uri="{FF2B5EF4-FFF2-40B4-BE49-F238E27FC236}">
                <a16:creationId xmlns:a16="http://schemas.microsoft.com/office/drawing/2014/main" id="{BBDC3920-6BEF-C0E3-3FB2-EB56A8AB7BF6}"/>
              </a:ext>
            </a:extLst>
          </p:cNvPr>
          <p:cNvSpPr txBox="1">
            <a:spLocks noGrp="1"/>
          </p:cNvSpPr>
          <p:nvPr>
            <p:ph type="sub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WBC| 2024</a:t>
            </a:r>
          </a:p>
        </p:txBody>
      </p:sp>
      <p:sp>
        <p:nvSpPr>
          <p:cNvPr id="401" name="Google Shape;401;p42">
            <a:extLst>
              <a:ext uri="{FF2B5EF4-FFF2-40B4-BE49-F238E27FC236}">
                <a16:creationId xmlns:a16="http://schemas.microsoft.com/office/drawing/2014/main" id="{1F08F619-6FE8-4E20-8460-BB6836018112}"/>
              </a:ext>
            </a:extLst>
          </p:cNvPr>
          <p:cNvSpPr txBox="1">
            <a:spLocks noGrp="1"/>
          </p:cNvSpPr>
          <p:nvPr>
            <p:ph type="title"/>
          </p:nvPr>
        </p:nvSpPr>
        <p:spPr>
          <a:xfrm>
            <a:off x="2284238" y="190276"/>
            <a:ext cx="5428801"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Win-win well-being program</a:t>
            </a:r>
            <a:endParaRPr dirty="0"/>
          </a:p>
        </p:txBody>
      </p:sp>
      <p:sp>
        <p:nvSpPr>
          <p:cNvPr id="26" name="Oval 25">
            <a:extLst>
              <a:ext uri="{FF2B5EF4-FFF2-40B4-BE49-F238E27FC236}">
                <a16:creationId xmlns:a16="http://schemas.microsoft.com/office/drawing/2014/main" id="{D2416FEB-F522-20A4-2A51-1CE9D4D03CE6}"/>
              </a:ext>
            </a:extLst>
          </p:cNvPr>
          <p:cNvSpPr/>
          <p:nvPr/>
        </p:nvSpPr>
        <p:spPr>
          <a:xfrm>
            <a:off x="3511843" y="710530"/>
            <a:ext cx="2151380" cy="1909445"/>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kern="100" dirty="0">
                <a:effectLst/>
                <a:ea typeface="Calibri" panose="020F0502020204030204" pitchFamily="34" charset="0"/>
                <a:cs typeface="Times New Roman" panose="02020603050405020304" pitchFamily="18" charset="0"/>
              </a:rPr>
              <a:t>Human </a:t>
            </a:r>
          </a:p>
        </p:txBody>
      </p:sp>
      <p:sp>
        <p:nvSpPr>
          <p:cNvPr id="28" name="Oval 27">
            <a:extLst>
              <a:ext uri="{FF2B5EF4-FFF2-40B4-BE49-F238E27FC236}">
                <a16:creationId xmlns:a16="http://schemas.microsoft.com/office/drawing/2014/main" id="{04FA4514-A0FB-7625-C30A-D3540A89777E}"/>
              </a:ext>
            </a:extLst>
          </p:cNvPr>
          <p:cNvSpPr/>
          <p:nvPr/>
        </p:nvSpPr>
        <p:spPr>
          <a:xfrm>
            <a:off x="711978" y="1480886"/>
            <a:ext cx="1572260" cy="1579880"/>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b="1" kern="100" dirty="0">
                <a:solidFill>
                  <a:srgbClr val="000000"/>
                </a:solidFill>
                <a:ea typeface="Calibri" panose="020F0502020204030204" pitchFamily="34" charset="0"/>
                <a:cs typeface="Times New Roman" panose="02020603050405020304" pitchFamily="18" charset="0"/>
              </a:rPr>
              <a:t>Managed healthcare costs via Guided Compliance</a:t>
            </a:r>
            <a:endParaRPr lang="en-US" sz="1200" kern="100" dirty="0">
              <a:effectLst/>
              <a:ea typeface="Calibri" panose="020F0502020204030204" pitchFamily="34" charset="0"/>
              <a:cs typeface="Times New Roman" panose="02020603050405020304" pitchFamily="18" charset="0"/>
            </a:endParaRPr>
          </a:p>
        </p:txBody>
      </p:sp>
      <p:sp>
        <p:nvSpPr>
          <p:cNvPr id="29" name="Oval 28">
            <a:extLst>
              <a:ext uri="{FF2B5EF4-FFF2-40B4-BE49-F238E27FC236}">
                <a16:creationId xmlns:a16="http://schemas.microsoft.com/office/drawing/2014/main" id="{3CED03E4-EA30-6A43-2A3F-BB508109EB64}"/>
              </a:ext>
            </a:extLst>
          </p:cNvPr>
          <p:cNvSpPr/>
          <p:nvPr/>
        </p:nvSpPr>
        <p:spPr>
          <a:xfrm>
            <a:off x="5427461" y="2960144"/>
            <a:ext cx="1666875" cy="1579881"/>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kern="100" dirty="0">
                <a:solidFill>
                  <a:srgbClr val="000000"/>
                </a:solidFill>
                <a:ea typeface="Calibri" panose="020F0502020204030204" pitchFamily="34" charset="0"/>
                <a:cs typeface="Times New Roman" panose="02020603050405020304" pitchFamily="18" charset="0"/>
              </a:rPr>
              <a:t>Free up Psychiatrists, Therapists, Physicians, etc.  </a:t>
            </a:r>
            <a:r>
              <a:rPr lang="en-US" sz="1200" kern="100" dirty="0">
                <a:solidFill>
                  <a:srgbClr val="000000"/>
                </a:solidFill>
                <a:effectLst/>
                <a:ea typeface="Calibri" panose="020F0502020204030204" pitchFamily="34" charset="0"/>
                <a:cs typeface="Times New Roman" panose="02020603050405020304" pitchFamily="18" charset="0"/>
              </a:rPr>
              <a:t> </a:t>
            </a:r>
            <a:endParaRPr lang="en-US" sz="1200" kern="100" dirty="0">
              <a:effectLst/>
              <a:ea typeface="Calibri" panose="020F0502020204030204" pitchFamily="34" charset="0"/>
              <a:cs typeface="Times New Roman" panose="02020603050405020304" pitchFamily="18" charset="0"/>
            </a:endParaRPr>
          </a:p>
        </p:txBody>
      </p:sp>
      <p:sp>
        <p:nvSpPr>
          <p:cNvPr id="30" name="Oval 29">
            <a:extLst>
              <a:ext uri="{FF2B5EF4-FFF2-40B4-BE49-F238E27FC236}">
                <a16:creationId xmlns:a16="http://schemas.microsoft.com/office/drawing/2014/main" id="{0F4B2CA4-58E8-773C-A60B-5BEFCB0FBE7B}"/>
              </a:ext>
            </a:extLst>
          </p:cNvPr>
          <p:cNvSpPr/>
          <p:nvPr/>
        </p:nvSpPr>
        <p:spPr>
          <a:xfrm>
            <a:off x="6953611" y="1759202"/>
            <a:ext cx="1613535" cy="1612900"/>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b="1" kern="100" dirty="0">
                <a:solidFill>
                  <a:srgbClr val="000000"/>
                </a:solidFill>
                <a:ea typeface="Calibri" panose="020F0502020204030204" pitchFamily="34" charset="0"/>
                <a:cs typeface="Times New Roman" panose="02020603050405020304" pitchFamily="18" charset="0"/>
              </a:rPr>
              <a:t>Data to track improved compliance monitored by medical professionals </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kern="100" dirty="0">
                <a:solidFill>
                  <a:srgbClr val="000000"/>
                </a:solidFill>
                <a:effectLst/>
                <a:ea typeface="Calibri" panose="020F0502020204030204" pitchFamily="34" charset="0"/>
                <a:cs typeface="Times New Roman" panose="02020603050405020304" pitchFamily="18" charset="0"/>
              </a:rPr>
              <a:t> </a:t>
            </a:r>
            <a:endParaRPr lang="en-US" sz="1200" kern="100" dirty="0">
              <a:effectLst/>
              <a:ea typeface="Calibri" panose="020F0502020204030204" pitchFamily="34" charset="0"/>
              <a:cs typeface="Times New Roman" panose="02020603050405020304" pitchFamily="18" charset="0"/>
            </a:endParaRPr>
          </a:p>
        </p:txBody>
      </p:sp>
      <p:cxnSp>
        <p:nvCxnSpPr>
          <p:cNvPr id="31" name="Straight Connector 30">
            <a:extLst>
              <a:ext uri="{FF2B5EF4-FFF2-40B4-BE49-F238E27FC236}">
                <a16:creationId xmlns:a16="http://schemas.microsoft.com/office/drawing/2014/main" id="{5B09D391-F023-ADC3-E944-8D3CC23862F0}"/>
              </a:ext>
            </a:extLst>
          </p:cNvPr>
          <p:cNvCxnSpPr>
            <a:cxnSpLocks/>
          </p:cNvCxnSpPr>
          <p:nvPr/>
        </p:nvCxnSpPr>
        <p:spPr>
          <a:xfrm>
            <a:off x="5663223" y="1759202"/>
            <a:ext cx="1290388" cy="463088"/>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1209DAEC-E038-0AE6-44C4-56CCA91F294B}"/>
              </a:ext>
            </a:extLst>
          </p:cNvPr>
          <p:cNvSpPr/>
          <p:nvPr/>
        </p:nvSpPr>
        <p:spPr>
          <a:xfrm>
            <a:off x="1961091" y="2843521"/>
            <a:ext cx="1613535" cy="1612900"/>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b="1" kern="100" dirty="0">
                <a:solidFill>
                  <a:srgbClr val="000000"/>
                </a:solidFill>
                <a:ea typeface="Calibri" panose="020F0502020204030204" pitchFamily="34" charset="0"/>
                <a:cs typeface="Times New Roman" panose="02020603050405020304" pitchFamily="18" charset="0"/>
              </a:rPr>
              <a:t>Improved outcomes via health education and accountability </a:t>
            </a:r>
            <a:endParaRPr lang="en-US" sz="1200" kern="100"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kern="100" dirty="0">
                <a:solidFill>
                  <a:srgbClr val="000000"/>
                </a:solidFill>
                <a:effectLst/>
                <a:ea typeface="Calibri" panose="020F0502020204030204" pitchFamily="34" charset="0"/>
                <a:cs typeface="Times New Roman" panose="02020603050405020304" pitchFamily="18" charset="0"/>
              </a:rPr>
              <a:t> </a:t>
            </a:r>
            <a:endParaRPr lang="en-US" sz="1200" kern="100" dirty="0">
              <a:effectLst/>
              <a:ea typeface="Calibri" panose="020F0502020204030204" pitchFamily="34" charset="0"/>
              <a:cs typeface="Times New Roman" panose="02020603050405020304" pitchFamily="18" charset="0"/>
            </a:endParaRPr>
          </a:p>
        </p:txBody>
      </p:sp>
      <p:cxnSp>
        <p:nvCxnSpPr>
          <p:cNvPr id="34" name="Straight Connector 33">
            <a:extLst>
              <a:ext uri="{FF2B5EF4-FFF2-40B4-BE49-F238E27FC236}">
                <a16:creationId xmlns:a16="http://schemas.microsoft.com/office/drawing/2014/main" id="{B8876249-9164-46EC-EA44-551E4DA73D2D}"/>
              </a:ext>
            </a:extLst>
          </p:cNvPr>
          <p:cNvCxnSpPr>
            <a:cxnSpLocks/>
          </p:cNvCxnSpPr>
          <p:nvPr/>
        </p:nvCxnSpPr>
        <p:spPr>
          <a:xfrm>
            <a:off x="5185208" y="2447761"/>
            <a:ext cx="594537" cy="579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31488AF-AA91-AB15-1182-93A2EA22F3F7}"/>
              </a:ext>
            </a:extLst>
          </p:cNvPr>
          <p:cNvCxnSpPr>
            <a:cxnSpLocks/>
          </p:cNvCxnSpPr>
          <p:nvPr/>
        </p:nvCxnSpPr>
        <p:spPr>
          <a:xfrm>
            <a:off x="5337608" y="2600161"/>
            <a:ext cx="515907" cy="48672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1D261C6-53B3-7D5D-61A1-8B4AA1957B6E}"/>
              </a:ext>
            </a:extLst>
          </p:cNvPr>
          <p:cNvCxnSpPr>
            <a:cxnSpLocks/>
          </p:cNvCxnSpPr>
          <p:nvPr/>
        </p:nvCxnSpPr>
        <p:spPr>
          <a:xfrm flipH="1">
            <a:off x="3266412" y="2330326"/>
            <a:ext cx="553811" cy="629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D81CAAA-3B92-1D14-8F54-63EC78D7D2B1}"/>
              </a:ext>
            </a:extLst>
          </p:cNvPr>
          <p:cNvCxnSpPr>
            <a:cxnSpLocks/>
            <a:endCxn id="28" idx="6"/>
          </p:cNvCxnSpPr>
          <p:nvPr/>
        </p:nvCxnSpPr>
        <p:spPr>
          <a:xfrm flipH="1">
            <a:off x="2284238" y="1776887"/>
            <a:ext cx="1173866" cy="493939"/>
          </a:xfrm>
          <a:prstGeom prst="line">
            <a:avLst/>
          </a:prstGeom>
        </p:spPr>
        <p:style>
          <a:lnRef idx="1">
            <a:schemeClr val="accent1"/>
          </a:lnRef>
          <a:fillRef idx="0">
            <a:schemeClr val="accent1"/>
          </a:fillRef>
          <a:effectRef idx="0">
            <a:schemeClr val="accent1"/>
          </a:effectRef>
          <a:fontRef idx="minor">
            <a:schemeClr val="tx1"/>
          </a:fontRef>
        </p:style>
      </p:cxnSp>
      <p:sp>
        <p:nvSpPr>
          <p:cNvPr id="5" name="Google Shape;355;p39">
            <a:extLst>
              <a:ext uri="{FF2B5EF4-FFF2-40B4-BE49-F238E27FC236}">
                <a16:creationId xmlns:a16="http://schemas.microsoft.com/office/drawing/2014/main" id="{409FB14C-8C47-1D1D-CB09-5F5CAD029D21}"/>
              </a:ext>
            </a:extLst>
          </p:cNvPr>
          <p:cNvSpPr/>
          <p:nvPr/>
        </p:nvSpPr>
        <p:spPr>
          <a:xfrm>
            <a:off x="221097" y="145636"/>
            <a:ext cx="1169400" cy="1169400"/>
          </a:xfrm>
          <a:prstGeom prst="ellipse">
            <a:avLst/>
          </a:prstGeom>
          <a:solidFill>
            <a:srgbClr val="FFFF00"/>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t>04</a:t>
            </a:r>
          </a:p>
        </p:txBody>
      </p:sp>
      <p:sp>
        <p:nvSpPr>
          <p:cNvPr id="2" name="TextBox 1">
            <a:extLst>
              <a:ext uri="{FF2B5EF4-FFF2-40B4-BE49-F238E27FC236}">
                <a16:creationId xmlns:a16="http://schemas.microsoft.com/office/drawing/2014/main" id="{6380FDFE-0CC7-D38F-2E14-68EF112DAE65}"/>
              </a:ext>
            </a:extLst>
          </p:cNvPr>
          <p:cNvSpPr txBox="1"/>
          <p:nvPr/>
        </p:nvSpPr>
        <p:spPr>
          <a:xfrm>
            <a:off x="4051005" y="1052623"/>
            <a:ext cx="1134203" cy="923330"/>
          </a:xfrm>
          <a:prstGeom prst="rect">
            <a:avLst/>
          </a:prstGeom>
          <a:noFill/>
        </p:spPr>
        <p:txBody>
          <a:bodyPr wrap="square" rtlCol="0">
            <a:spAutoFit/>
          </a:bodyPr>
          <a:lstStyle/>
          <a:p>
            <a:pPr algn="ctr"/>
            <a:r>
              <a:rPr lang="en-US" dirty="0"/>
              <a:t>Human Centered Design</a:t>
            </a:r>
          </a:p>
        </p:txBody>
      </p:sp>
    </p:spTree>
    <p:extLst>
      <p:ext uri="{BB962C8B-B14F-4D97-AF65-F5344CB8AC3E}">
        <p14:creationId xmlns:p14="http://schemas.microsoft.com/office/powerpoint/2010/main" val="3228926479"/>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{C13A79CC-8458-4F45-B7EA-FC144FBEC29C}tf10001073</Template>
  <TotalTime>482</TotalTime>
  <Words>1108</Words>
  <Application>Microsoft Macintosh PowerPoint</Application>
  <PresentationFormat>On-screen Show (16:9)</PresentationFormat>
  <Paragraphs>168</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Calibri</vt:lpstr>
      <vt:lpstr>Tw Cen MT</vt:lpstr>
      <vt:lpstr>Gill Sans MT</vt:lpstr>
      <vt:lpstr>Poppins SemiBold</vt:lpstr>
      <vt:lpstr>Wingdings</vt:lpstr>
      <vt:lpstr>Arial</vt:lpstr>
      <vt:lpstr>CTSans</vt:lpstr>
      <vt:lpstr>Droplet</vt:lpstr>
      <vt:lpstr>PowerPoint Presentation</vt:lpstr>
      <vt:lpstr>01</vt:lpstr>
      <vt:lpstr>Introduction</vt:lpstr>
      <vt:lpstr>Our team</vt:lpstr>
      <vt:lpstr>Problem</vt:lpstr>
      <vt:lpstr>SOLUTION</vt:lpstr>
      <vt:lpstr>Well balanced center approach</vt:lpstr>
      <vt:lpstr>Concierge support</vt:lpstr>
      <vt:lpstr>Win-win well-being program</vt:lpstr>
      <vt:lpstr>Integrating with Providers</vt:lpstr>
      <vt:lpstr>PowerPoint Presentation</vt:lpstr>
      <vt:lpstr>PowerPoint Presentation</vt:lpstr>
      <vt:lpstr>Well balanced center approach to new wellness</vt:lpstr>
      <vt:lpstr>02</vt:lpstr>
      <vt:lpstr>Pilot participant Reviews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WBC Vision Pitch Deck</dc:title>
  <cp:lastModifiedBy>mandy leblanc</cp:lastModifiedBy>
  <cp:revision>5</cp:revision>
  <dcterms:modified xsi:type="dcterms:W3CDTF">2024-10-17T05:06:25Z</dcterms:modified>
</cp:coreProperties>
</file>